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33"/>
  </p:notesMasterIdLst>
  <p:sldIdLst>
    <p:sldId id="312" r:id="rId2"/>
    <p:sldId id="348" r:id="rId3"/>
    <p:sldId id="349" r:id="rId4"/>
    <p:sldId id="350" r:id="rId5"/>
    <p:sldId id="351" r:id="rId6"/>
    <p:sldId id="352" r:id="rId7"/>
    <p:sldId id="353" r:id="rId8"/>
    <p:sldId id="354" r:id="rId9"/>
    <p:sldId id="356" r:id="rId10"/>
    <p:sldId id="357" r:id="rId11"/>
    <p:sldId id="358" r:id="rId12"/>
    <p:sldId id="347" r:id="rId13"/>
    <p:sldId id="260" r:id="rId14"/>
    <p:sldId id="359" r:id="rId15"/>
    <p:sldId id="360" r:id="rId16"/>
    <p:sldId id="261" r:id="rId17"/>
    <p:sldId id="361" r:id="rId18"/>
    <p:sldId id="362" r:id="rId19"/>
    <p:sldId id="365" r:id="rId20"/>
    <p:sldId id="363" r:id="rId21"/>
    <p:sldId id="367" r:id="rId22"/>
    <p:sldId id="366" r:id="rId23"/>
    <p:sldId id="400" r:id="rId24"/>
    <p:sldId id="364" r:id="rId25"/>
    <p:sldId id="401" r:id="rId26"/>
    <p:sldId id="402" r:id="rId27"/>
    <p:sldId id="403" r:id="rId28"/>
    <p:sldId id="404" r:id="rId29"/>
    <p:sldId id="405" r:id="rId30"/>
    <p:sldId id="406" r:id="rId31"/>
    <p:sldId id="40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38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018"/>
    <a:srgbClr val="FF3320"/>
    <a:srgbClr val="B01319"/>
    <a:srgbClr val="5407A3"/>
    <a:srgbClr val="595959"/>
    <a:srgbClr val="E1F0F3"/>
    <a:srgbClr val="F8FAF9"/>
    <a:srgbClr val="E4F2F4"/>
    <a:srgbClr val="C8E4E8"/>
    <a:srgbClr val="B6D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95962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>
        <p:guide orient="horz" pos="2222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D2AD2-CA62-4C4E-968E-535B186DCDEA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32AC2-5CA0-41E2-900C-4A9051C0A6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07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65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3765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3765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546728" y="642231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1F0F3"/>
            </a:gs>
            <a:gs pos="0">
              <a:srgbClr val="F8FAF9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6AB2BA8-CFD3-4EC5-BF7C-299D7E21F5F5}" type="datetimeFigureOut">
              <a:rPr lang="zh-CN" altLang="en-US" smtClean="0"/>
              <a:pPr/>
              <a:t>2020/3/17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2753280-B6D4-44D1-B7F6-9C820CEC79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84763" y="2598895"/>
            <a:ext cx="2649220" cy="9220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zh-CN" sz="5400" b="1" dirty="0">
                <a:solidFill>
                  <a:srgbClr val="C00000"/>
                </a:solidFill>
                <a:effectLst>
                  <a:outerShdw blurRad="101600" dist="25400" dir="2700000" algn="tl">
                    <a:srgbClr val="000000">
                      <a:alpha val="37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东 南 亚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41200" y="3428884"/>
            <a:ext cx="5061931" cy="1"/>
          </a:xfrm>
          <a:prstGeom prst="line">
            <a:avLst/>
          </a:prstGeom>
          <a:ln>
            <a:solidFill>
              <a:srgbClr val="B013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006975" y="3631565"/>
            <a:ext cx="3183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第一课时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1" descr="7-3IMG_2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3322320"/>
            <a:ext cx="9144000" cy="321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7" name="Picture 5" descr="马六甲海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153670"/>
            <a:ext cx="9144000" cy="295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Text Box 9"/>
          <p:cNvSpPr txBox="1"/>
          <p:nvPr/>
        </p:nvSpPr>
        <p:spPr>
          <a:xfrm>
            <a:off x="5024120" y="6130608"/>
            <a:ext cx="1295400" cy="523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333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活火山</a:t>
            </a:r>
          </a:p>
        </p:txBody>
      </p:sp>
      <p:sp>
        <p:nvSpPr>
          <p:cNvPr id="26629" name="Text Box 10"/>
          <p:cNvSpPr txBox="1"/>
          <p:nvPr/>
        </p:nvSpPr>
        <p:spPr>
          <a:xfrm>
            <a:off x="4735195" y="2674620"/>
            <a:ext cx="2087563" cy="522288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333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马六甲海峡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http://img02.taobaocdn.com/bao/uploaded/i4/11208023235742421/T14huLXrNcXXXXXXXX_!!0-item_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90" y="152400"/>
            <a:ext cx="8434705" cy="6473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TextBox 3"/>
          <p:cNvSpPr txBox="1"/>
          <p:nvPr/>
        </p:nvSpPr>
        <p:spPr>
          <a:xfrm>
            <a:off x="9434195" y="3028950"/>
            <a:ext cx="2324735" cy="52197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人妖表演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6780" y="1760220"/>
            <a:ext cx="107429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</a:t>
            </a:r>
            <a:r>
              <a:rPr lang="zh-CN" altLang="en-US" sz="2800" b="1"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1.阅读地图，描述东南亚的</a:t>
            </a:r>
            <a:r>
              <a:rPr lang="zh-CN" altLang="en-US" sz="2800" b="1">
                <a:solidFill>
                  <a:srgbClr val="FF0000"/>
                </a:solidFill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范围与组成、地理位置</a:t>
            </a:r>
            <a:r>
              <a:rPr lang="zh-CN" altLang="en-US" sz="2800" b="1"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，说出东南亚和    </a:t>
            </a:r>
          </a:p>
          <a:p>
            <a:r>
              <a:rPr lang="zh-CN" altLang="en-US" sz="2800" b="1"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马六甲海峡</a:t>
            </a:r>
            <a:r>
              <a:rPr lang="zh-CN" altLang="en-US" sz="2800" b="1"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地理位置的重要性。</a:t>
            </a:r>
          </a:p>
          <a:p>
            <a:endParaRPr lang="zh-CN" altLang="en-US" sz="2800" b="1">
              <a:latin typeface="Haan Baekje M" panose="02020603020101020101" charset="-127"/>
              <a:ea typeface="Haan Baekje M" panose="02020603020101020101" charset="-127"/>
              <a:cs typeface="Haan Baekje M" panose="02020603020101020101" charset="-127"/>
            </a:endParaRPr>
          </a:p>
          <a:p>
            <a:r>
              <a:rPr lang="zh-CN" altLang="en-US" sz="2800" b="1"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2.根据东南亚地形图，气候图，河流图对比东南亚中南半岛和马来</a:t>
            </a:r>
          </a:p>
          <a:p>
            <a:r>
              <a:rPr lang="zh-CN" altLang="en-US" sz="2800" b="1"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  群岛</a:t>
            </a:r>
            <a:r>
              <a:rPr lang="zh-CN" altLang="en-US" sz="2800" b="1">
                <a:solidFill>
                  <a:srgbClr val="FF0000"/>
                </a:solidFill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地形、气候、河流特征</a:t>
            </a:r>
            <a:r>
              <a:rPr lang="zh-CN" altLang="en-US" sz="2800" b="1">
                <a:latin typeface="Haan Baekje M" panose="02020603020101020101" charset="-127"/>
                <a:ea typeface="Haan Baekje M" panose="02020603020101020101" charset="-127"/>
                <a:cs typeface="Haan Baekje M" panose="02020603020101020101" charset="-127"/>
              </a:rPr>
              <a:t>方面的异同。</a:t>
            </a:r>
          </a:p>
        </p:txBody>
      </p:sp>
      <p:sp>
        <p:nvSpPr>
          <p:cNvPr id="3" name="流程图: 资料带 2"/>
          <p:cNvSpPr/>
          <p:nvPr/>
        </p:nvSpPr>
        <p:spPr>
          <a:xfrm>
            <a:off x="3790950" y="321945"/>
            <a:ext cx="2720975" cy="953770"/>
          </a:xfrm>
          <a:prstGeom prst="flowChartPunchedTap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/>
              <a:t>学 习 目 标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253145"/>
            <a:ext cx="12192000" cy="676986"/>
            <a:chOff x="0" y="253145"/>
            <a:chExt cx="12192000" cy="676986"/>
          </a:xfrm>
        </p:grpSpPr>
        <p:grpSp>
          <p:nvGrpSpPr>
            <p:cNvPr id="27" name="组合 26"/>
            <p:cNvGrpSpPr/>
            <p:nvPr/>
          </p:nvGrpSpPr>
          <p:grpSpPr>
            <a:xfrm>
              <a:off x="353324" y="253145"/>
              <a:ext cx="2573655" cy="523510"/>
              <a:chOff x="364475" y="353504"/>
              <a:chExt cx="2573655" cy="52351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364475" y="353504"/>
                <a:ext cx="554040" cy="52351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925180" y="353504"/>
                <a:ext cx="2012950" cy="523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地理位置</a:t>
                </a: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8675" name="Picture 10" descr="7-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825" y="1341438"/>
            <a:ext cx="6954838" cy="5067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7" name="任意多边形 9"/>
          <p:cNvSpPr/>
          <p:nvPr/>
        </p:nvSpPr>
        <p:spPr>
          <a:xfrm>
            <a:off x="250825" y="3469323"/>
            <a:ext cx="6864350" cy="1201737"/>
          </a:xfrm>
          <a:custGeom>
            <a:avLst/>
            <a:gdLst>
              <a:gd name="txL" fmla="*/ 0 w 6865258"/>
              <a:gd name="txT" fmla="*/ 0 h 1200464"/>
              <a:gd name="txR" fmla="*/ 6865258 w 6865258"/>
              <a:gd name="txB" fmla="*/ 1200464 h 1200464"/>
            </a:gdLst>
            <a:ahLst/>
            <a:cxnLst>
              <a:cxn ang="0">
                <a:pos x="0" y="0"/>
              </a:cxn>
              <a:cxn ang="0">
                <a:pos x="493291" y="349452"/>
              </a:cxn>
              <a:cxn ang="0">
                <a:pos x="1407328" y="786267"/>
              </a:cxn>
              <a:cxn ang="0">
                <a:pos x="2597027" y="1106599"/>
              </a:cxn>
              <a:cxn ang="0">
                <a:pos x="3801236" y="1164841"/>
              </a:cxn>
              <a:cxn ang="0">
                <a:pos x="5374215" y="869922"/>
              </a:cxn>
              <a:cxn ang="0">
                <a:pos x="6050058" y="553300"/>
              </a:cxn>
              <a:cxn ang="0">
                <a:pos x="6862534" y="58243"/>
              </a:cxn>
            </a:cxnLst>
            <a:rect l="txL" t="txT" r="txR" b="txB"/>
            <a:pathLst>
              <a:path w="6865258" h="1200464">
                <a:moveTo>
                  <a:pt x="0" y="0"/>
                </a:moveTo>
                <a:cubicBezTo>
                  <a:pt x="129419" y="108857"/>
                  <a:pt x="258839" y="217715"/>
                  <a:pt x="493486" y="348343"/>
                </a:cubicBezTo>
                <a:cubicBezTo>
                  <a:pt x="728133" y="478971"/>
                  <a:pt x="1057124" y="657981"/>
                  <a:pt x="1407886" y="783771"/>
                </a:cubicBezTo>
                <a:cubicBezTo>
                  <a:pt x="1758648" y="909561"/>
                  <a:pt x="2198915" y="1040191"/>
                  <a:pt x="2598058" y="1103086"/>
                </a:cubicBezTo>
                <a:cubicBezTo>
                  <a:pt x="2997201" y="1165981"/>
                  <a:pt x="3339695" y="1200464"/>
                  <a:pt x="3802743" y="1161143"/>
                </a:cubicBezTo>
                <a:cubicBezTo>
                  <a:pt x="4265791" y="1121822"/>
                  <a:pt x="5001397" y="968761"/>
                  <a:pt x="5376349" y="867161"/>
                </a:cubicBezTo>
                <a:cubicBezTo>
                  <a:pt x="5690563" y="696122"/>
                  <a:pt x="5804306" y="686394"/>
                  <a:pt x="6052458" y="551543"/>
                </a:cubicBezTo>
                <a:cubicBezTo>
                  <a:pt x="6300610" y="416692"/>
                  <a:pt x="6591905" y="234647"/>
                  <a:pt x="6865258" y="58057"/>
                </a:cubicBezTo>
              </a:path>
            </a:pathLst>
          </a:custGeom>
          <a:noFill/>
          <a:ln w="508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8" name="任意多边形 10"/>
          <p:cNvSpPr/>
          <p:nvPr/>
        </p:nvSpPr>
        <p:spPr>
          <a:xfrm>
            <a:off x="276225" y="4992688"/>
            <a:ext cx="6850063" cy="958850"/>
          </a:xfrm>
          <a:custGeom>
            <a:avLst/>
            <a:gdLst>
              <a:gd name="txL" fmla="*/ 0 w 6850743"/>
              <a:gd name="txT" fmla="*/ 0 h 957831"/>
              <a:gd name="txR" fmla="*/ 6850743 w 6850743"/>
              <a:gd name="txB" fmla="*/ 957831 h 957831"/>
            </a:gdLst>
            <a:ahLst/>
            <a:cxnLst>
              <a:cxn ang="0">
                <a:pos x="0" y="0"/>
              </a:cxn>
              <a:cxn ang="0">
                <a:pos x="449810" y="247532"/>
              </a:cxn>
              <a:cxn ang="0">
                <a:pos x="1204328" y="538745"/>
              </a:cxn>
              <a:cxn ang="0">
                <a:pos x="2263557" y="844520"/>
              </a:cxn>
              <a:cxn ang="0">
                <a:pos x="3700044" y="931882"/>
              </a:cxn>
              <a:cxn ang="0">
                <a:pos x="5230776" y="670470"/>
              </a:cxn>
              <a:cxn ang="0">
                <a:pos x="5734686" y="525994"/>
              </a:cxn>
              <a:cxn ang="0">
                <a:pos x="6384389" y="305774"/>
              </a:cxn>
              <a:cxn ang="0">
                <a:pos x="6848703" y="58243"/>
              </a:cxn>
            </a:cxnLst>
            <a:rect l="txL" t="txT" r="txR" b="txB"/>
            <a:pathLst>
              <a:path w="6850743" h="957831">
                <a:moveTo>
                  <a:pt x="0" y="0"/>
                </a:moveTo>
                <a:cubicBezTo>
                  <a:pt x="124581" y="78619"/>
                  <a:pt x="249162" y="157238"/>
                  <a:pt x="449943" y="246743"/>
                </a:cubicBezTo>
                <a:cubicBezTo>
                  <a:pt x="650724" y="336248"/>
                  <a:pt x="902305" y="437848"/>
                  <a:pt x="1204686" y="537029"/>
                </a:cubicBezTo>
                <a:cubicBezTo>
                  <a:pt x="1507067" y="636210"/>
                  <a:pt x="1848153" y="776515"/>
                  <a:pt x="2264229" y="841829"/>
                </a:cubicBezTo>
                <a:cubicBezTo>
                  <a:pt x="2680305" y="907143"/>
                  <a:pt x="3206459" y="957831"/>
                  <a:pt x="3701143" y="928915"/>
                </a:cubicBezTo>
                <a:cubicBezTo>
                  <a:pt x="4195827" y="899999"/>
                  <a:pt x="4893125" y="735767"/>
                  <a:pt x="5232333" y="668334"/>
                </a:cubicBezTo>
                <a:cubicBezTo>
                  <a:pt x="5571541" y="600901"/>
                  <a:pt x="5736389" y="524318"/>
                  <a:pt x="5736389" y="524318"/>
                </a:cubicBezTo>
                <a:cubicBezTo>
                  <a:pt x="5922656" y="459004"/>
                  <a:pt x="6200560" y="382510"/>
                  <a:pt x="6386286" y="304800"/>
                </a:cubicBezTo>
                <a:cubicBezTo>
                  <a:pt x="6572012" y="227090"/>
                  <a:pt x="6729790" y="135466"/>
                  <a:pt x="6850743" y="58057"/>
                </a:cubicBezTo>
              </a:path>
            </a:pathLst>
          </a:cu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流程图: 终止 1"/>
          <p:cNvSpPr/>
          <p:nvPr/>
        </p:nvSpPr>
        <p:spPr>
          <a:xfrm>
            <a:off x="7407275" y="1341755"/>
            <a:ext cx="1374140" cy="49085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>
                <a:ea typeface="SimSun" panose="02010600030101010101" pitchFamily="2" charset="-122"/>
              </a:rPr>
              <a:t>半球位置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407275" y="2153920"/>
            <a:ext cx="5652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东南亚主要位于</a:t>
            </a:r>
            <a:r>
              <a:rPr lang="en-US" altLang="zh-CN" sz="2000" b="1"/>
              <a:t>______</a:t>
            </a:r>
            <a:r>
              <a:rPr lang="zh-CN" altLang="en-US" sz="2000" b="1">
                <a:ea typeface="SimSun" panose="02010600030101010101" pitchFamily="2" charset="-122"/>
              </a:rPr>
              <a:t>半球</a:t>
            </a:r>
            <a:r>
              <a:rPr lang="en-US" altLang="zh-CN" sz="2000" b="1"/>
              <a:t>,______</a:t>
            </a:r>
            <a:r>
              <a:rPr lang="zh-CN" altLang="zh-CN" sz="2000" b="1">
                <a:ea typeface="SimSun" panose="02010600030101010101" pitchFamily="2" charset="-122"/>
              </a:rPr>
              <a:t>半球。</a:t>
            </a:r>
          </a:p>
        </p:txBody>
      </p:sp>
      <p:sp>
        <p:nvSpPr>
          <p:cNvPr id="20" name="流程图: 终止 19"/>
          <p:cNvSpPr/>
          <p:nvPr/>
        </p:nvSpPr>
        <p:spPr>
          <a:xfrm>
            <a:off x="7503795" y="2841625"/>
            <a:ext cx="1374140" cy="49085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>
                <a:ea typeface="SimSun" panose="02010600030101010101" pitchFamily="2" charset="-122"/>
              </a:rPr>
              <a:t>纬度位置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406640" y="3562985"/>
            <a:ext cx="47853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北部延伸到</a:t>
            </a:r>
            <a:r>
              <a:rPr lang="en-US" altLang="zh-CN" sz="2000" b="1">
                <a:sym typeface="+mn-ea"/>
              </a:rPr>
              <a:t>______</a:t>
            </a:r>
            <a:r>
              <a:rPr lang="zh-CN" altLang="en-US" sz="2000" b="1">
                <a:ea typeface="SimSun" panose="02010600030101010101" pitchFamily="2" charset="-122"/>
                <a:sym typeface="+mn-ea"/>
              </a:rPr>
              <a:t>（重要纬线）以北，南部深入到</a:t>
            </a:r>
            <a:r>
              <a:rPr lang="en-US" altLang="zh-CN" sz="2000" b="1">
                <a:sym typeface="+mn-ea"/>
              </a:rPr>
              <a:t>______</a:t>
            </a:r>
            <a:r>
              <a:rPr lang="zh-CN" altLang="en-US" sz="2000" b="1">
                <a:ea typeface="SimSun" panose="02010600030101010101" pitchFamily="2" charset="-122"/>
                <a:sym typeface="+mn-ea"/>
              </a:rPr>
              <a:t>（重要纬线）以南，</a:t>
            </a:r>
          </a:p>
          <a:p>
            <a:r>
              <a:rPr lang="zh-CN" altLang="en-US" sz="2000" b="1">
                <a:ea typeface="SimSun" panose="02010600030101010101" pitchFamily="2" charset="-122"/>
                <a:sym typeface="+mn-ea"/>
              </a:rPr>
              <a:t>大部分在</a:t>
            </a:r>
            <a:r>
              <a:rPr lang="en-US" altLang="zh-CN" sz="2000" b="1">
                <a:sym typeface="+mn-ea"/>
              </a:rPr>
              <a:t>______</a:t>
            </a:r>
            <a:r>
              <a:rPr lang="zh-CN" altLang="en-US" sz="2000" b="1">
                <a:ea typeface="SimSun" panose="02010600030101010101" pitchFamily="2" charset="-122"/>
                <a:sym typeface="+mn-ea"/>
              </a:rPr>
              <a:t>带。</a:t>
            </a:r>
          </a:p>
        </p:txBody>
      </p:sp>
      <p:sp>
        <p:nvSpPr>
          <p:cNvPr id="23" name="流程图: 终止 22"/>
          <p:cNvSpPr/>
          <p:nvPr/>
        </p:nvSpPr>
        <p:spPr>
          <a:xfrm>
            <a:off x="7503795" y="4671060"/>
            <a:ext cx="1374140" cy="49085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>
                <a:ea typeface="SimSun" panose="02010600030101010101" pitchFamily="2" charset="-122"/>
              </a:rPr>
              <a:t>海陆位置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343140" y="5334000"/>
            <a:ext cx="4739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位于亚洲的</a:t>
            </a:r>
            <a:r>
              <a:rPr lang="en-US" altLang="zh-CN" sz="2000" b="1">
                <a:sym typeface="+mn-ea"/>
              </a:rPr>
              <a:t>______</a:t>
            </a:r>
            <a:r>
              <a:rPr lang="zh-CN" altLang="en-US" sz="2000" b="1">
                <a:ea typeface="SimSun" panose="02010600030101010101" pitchFamily="2" charset="-122"/>
                <a:sym typeface="+mn-ea"/>
              </a:rPr>
              <a:t>部，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  <a:sym typeface="+mn-ea"/>
              </a:rPr>
              <a:t>东临</a:t>
            </a:r>
            <a:r>
              <a:rPr lang="en-US" altLang="zh-CN" sz="2000" b="1">
                <a:sym typeface="+mn-ea"/>
              </a:rPr>
              <a:t>______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  <a:sym typeface="+mn-ea"/>
              </a:rPr>
              <a:t>洋，西临</a:t>
            </a:r>
            <a:r>
              <a:rPr lang="en-US" altLang="zh-CN" sz="2000" b="1">
                <a:sym typeface="+mn-ea"/>
              </a:rPr>
              <a:t>______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  <a:sym typeface="+mn-ea"/>
              </a:rPr>
              <a:t>洋，东南与</a:t>
            </a:r>
            <a:r>
              <a:rPr lang="en-US" altLang="zh-CN" sz="2000" b="1">
                <a:sym typeface="+mn-ea"/>
              </a:rPr>
              <a:t>______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  <a:sym typeface="+mn-ea"/>
              </a:rPr>
              <a:t>洲相近。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SimHei" panose="02010609060101010101" charset="-122"/>
            </a:endParaRPr>
          </a:p>
          <a:p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SimHei" panose="02010609060101010101" charset="-122"/>
              <a:sym typeface="+mn-ea"/>
            </a:endParaRPr>
          </a:p>
        </p:txBody>
      </p:sp>
      <p:sp>
        <p:nvSpPr>
          <p:cNvPr id="26" name="TextBox 4"/>
          <p:cNvSpPr txBox="1"/>
          <p:nvPr/>
        </p:nvSpPr>
        <p:spPr>
          <a:xfrm>
            <a:off x="9296718" y="1969135"/>
            <a:ext cx="16557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东</a:t>
            </a:r>
          </a:p>
        </p:txBody>
      </p:sp>
      <p:sp>
        <p:nvSpPr>
          <p:cNvPr id="32" name="TextBox 4"/>
          <p:cNvSpPr txBox="1"/>
          <p:nvPr/>
        </p:nvSpPr>
        <p:spPr>
          <a:xfrm>
            <a:off x="10552113" y="1969135"/>
            <a:ext cx="16557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北</a:t>
            </a:r>
          </a:p>
        </p:txBody>
      </p:sp>
      <p:sp>
        <p:nvSpPr>
          <p:cNvPr id="33" name="TextBox 4"/>
          <p:cNvSpPr txBox="1"/>
          <p:nvPr/>
        </p:nvSpPr>
        <p:spPr>
          <a:xfrm>
            <a:off x="8781415" y="3469640"/>
            <a:ext cx="26606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北回归线 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8539798" y="3802380"/>
            <a:ext cx="16557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赤道</a:t>
            </a:r>
          </a:p>
        </p:txBody>
      </p:sp>
      <p:sp>
        <p:nvSpPr>
          <p:cNvPr id="35" name="TextBox 4"/>
          <p:cNvSpPr txBox="1"/>
          <p:nvPr/>
        </p:nvSpPr>
        <p:spPr>
          <a:xfrm>
            <a:off x="8539798" y="4178935"/>
            <a:ext cx="16557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热</a:t>
            </a:r>
          </a:p>
        </p:txBody>
      </p:sp>
      <p:sp>
        <p:nvSpPr>
          <p:cNvPr id="36" name="TextBox 4"/>
          <p:cNvSpPr txBox="1"/>
          <p:nvPr/>
        </p:nvSpPr>
        <p:spPr>
          <a:xfrm>
            <a:off x="8877618" y="5161915"/>
            <a:ext cx="16557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东南</a:t>
            </a:r>
          </a:p>
        </p:txBody>
      </p:sp>
      <p:sp>
        <p:nvSpPr>
          <p:cNvPr id="37" name="TextBox 4"/>
          <p:cNvSpPr txBox="1"/>
          <p:nvPr/>
        </p:nvSpPr>
        <p:spPr>
          <a:xfrm>
            <a:off x="10536238" y="5161915"/>
            <a:ext cx="16557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太平</a:t>
            </a:r>
          </a:p>
        </p:txBody>
      </p:sp>
      <p:sp>
        <p:nvSpPr>
          <p:cNvPr id="39" name="TextBox 4"/>
          <p:cNvSpPr txBox="1"/>
          <p:nvPr/>
        </p:nvSpPr>
        <p:spPr>
          <a:xfrm>
            <a:off x="7892098" y="5641975"/>
            <a:ext cx="16557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印度</a:t>
            </a:r>
          </a:p>
        </p:txBody>
      </p:sp>
      <p:sp>
        <p:nvSpPr>
          <p:cNvPr id="40" name="TextBox 4"/>
          <p:cNvSpPr txBox="1"/>
          <p:nvPr/>
        </p:nvSpPr>
        <p:spPr>
          <a:xfrm>
            <a:off x="9879013" y="5641975"/>
            <a:ext cx="16557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大洋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马六甲海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668" y="-43497"/>
            <a:ext cx="3901601" cy="299737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2338" name="图片 142337" descr="7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049655"/>
            <a:ext cx="6841490" cy="44081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10"/>
          <p:cNvGrpSpPr/>
          <p:nvPr/>
        </p:nvGrpSpPr>
        <p:grpSpPr>
          <a:xfrm>
            <a:off x="1398905" y="1095375"/>
            <a:ext cx="5380990" cy="4327525"/>
            <a:chOff x="773437" y="260648"/>
            <a:chExt cx="7633358" cy="5442853"/>
          </a:xfrm>
        </p:grpSpPr>
        <p:sp>
          <p:nvSpPr>
            <p:cNvPr id="30726" name="Oval 37"/>
            <p:cNvSpPr/>
            <p:nvPr/>
          </p:nvSpPr>
          <p:spPr>
            <a:xfrm>
              <a:off x="2915816" y="260648"/>
              <a:ext cx="2843386" cy="719435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0727" name="Line 38"/>
            <p:cNvSpPr/>
            <p:nvPr/>
          </p:nvSpPr>
          <p:spPr>
            <a:xfrm rot="-480000">
              <a:off x="4373088" y="1212803"/>
              <a:ext cx="1806887" cy="4368677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28" name="Oval 39"/>
            <p:cNvSpPr/>
            <p:nvPr/>
          </p:nvSpPr>
          <p:spPr>
            <a:xfrm rot="5100000">
              <a:off x="6953850" y="1994759"/>
              <a:ext cx="2219263" cy="504912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0729" name="Oval 40"/>
            <p:cNvSpPr/>
            <p:nvPr/>
          </p:nvSpPr>
          <p:spPr>
            <a:xfrm>
              <a:off x="773437" y="4233731"/>
              <a:ext cx="2830048" cy="576564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0730" name="Oval 41"/>
            <p:cNvSpPr/>
            <p:nvPr/>
          </p:nvSpPr>
          <p:spPr>
            <a:xfrm rot="10560000">
              <a:off x="6966932" y="5198676"/>
              <a:ext cx="1439863" cy="504825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0731" name="Line 42"/>
            <p:cNvSpPr/>
            <p:nvPr/>
          </p:nvSpPr>
          <p:spPr>
            <a:xfrm rot="-840000" flipV="1">
              <a:off x="3077615" y="2180199"/>
              <a:ext cx="4826833" cy="149220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141315" name="矩形标注 141314"/>
          <p:cNvSpPr/>
          <p:nvPr/>
        </p:nvSpPr>
        <p:spPr>
          <a:xfrm>
            <a:off x="10761345" y="1780540"/>
            <a:ext cx="1460500" cy="461010"/>
          </a:xfrm>
          <a:prstGeom prst="wedgeRectCallout">
            <a:avLst>
              <a:gd name="adj1" fmla="val -68956"/>
              <a:gd name="adj2" fmla="val -212534"/>
            </a:avLst>
          </a:prstGeom>
          <a:solidFill>
            <a:srgbClr val="FFFEFB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>
              <a:buClrTx/>
            </a:pPr>
            <a:r>
              <a:rPr lang="zh-CN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马六甲海峡</a:t>
            </a:r>
          </a:p>
        </p:txBody>
      </p:sp>
      <p:sp>
        <p:nvSpPr>
          <p:cNvPr id="141317" name="文本框 141316"/>
          <p:cNvSpPr txBox="1"/>
          <p:nvPr/>
        </p:nvSpPr>
        <p:spPr>
          <a:xfrm rot="-1275356">
            <a:off x="10333355" y="-111125"/>
            <a:ext cx="551815" cy="160718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spAutoFit/>
          </a:bodyPr>
          <a:lstStyle/>
          <a:p>
            <a:pPr algn="ctr">
              <a:spcBef>
                <a:spcPct val="50000"/>
              </a:spcBef>
              <a:buClr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SimHei" panose="02010609060101010101" charset="-122"/>
              </a:rPr>
              <a:t>马来半岛</a:t>
            </a:r>
          </a:p>
        </p:txBody>
      </p:sp>
      <p:sp>
        <p:nvSpPr>
          <p:cNvPr id="141318" name="文本框 141317"/>
          <p:cNvSpPr txBox="1"/>
          <p:nvPr/>
        </p:nvSpPr>
        <p:spPr>
          <a:xfrm rot="-1726785">
            <a:off x="9936480" y="-133350"/>
            <a:ext cx="551815" cy="360870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spAutoFit/>
          </a:bodyPr>
          <a:lstStyle/>
          <a:p>
            <a:pPr algn="ctr">
              <a:spcBef>
                <a:spcPct val="50000"/>
              </a:spcBef>
              <a:buClr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SimHei" panose="02010609060101010101" charset="-122"/>
              </a:rPr>
              <a:t>苏 门  答 腊 岛</a:t>
            </a:r>
          </a:p>
        </p:txBody>
      </p:sp>
      <p:sp>
        <p:nvSpPr>
          <p:cNvPr id="6" name="流程图: 终止 5"/>
          <p:cNvSpPr/>
          <p:nvPr/>
        </p:nvSpPr>
        <p:spPr>
          <a:xfrm>
            <a:off x="434340" y="194945"/>
            <a:ext cx="2070100" cy="61849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800" b="1">
                <a:ea typeface="SimSun" panose="02010600030101010101" pitchFamily="2" charset="-122"/>
              </a:rPr>
              <a:t>重要海峡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21550" y="3069590"/>
            <a:ext cx="4841875" cy="2214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sz="2400" b="1"/>
              <a:t>试描述</a:t>
            </a:r>
            <a:r>
              <a:rPr lang="zh-CN" altLang="en-US" sz="2400" b="1">
                <a:solidFill>
                  <a:srgbClr val="B01319"/>
                </a:solidFill>
              </a:rPr>
              <a:t>马六甲海峡</a:t>
            </a:r>
            <a:r>
              <a:rPr lang="zh-CN" altLang="en-US" sz="2400" b="1"/>
              <a:t>的地理位置</a:t>
            </a:r>
            <a:r>
              <a:rPr lang="zh-CN" altLang="en-US" b="1"/>
              <a:t>：</a:t>
            </a:r>
          </a:p>
          <a:p>
            <a:endParaRPr lang="zh-CN" altLang="en-US" b="1"/>
          </a:p>
          <a:p>
            <a:r>
              <a:rPr lang="zh-CN" altLang="en-US" sz="2400" b="1"/>
              <a:t>位于</a:t>
            </a:r>
            <a:r>
              <a:rPr lang="en-US" altLang="zh-CN" sz="2400" b="1"/>
              <a:t>_________</a:t>
            </a:r>
            <a:r>
              <a:rPr lang="zh-CN" altLang="zh-CN" sz="2400" b="1">
                <a:ea typeface="SimSun" panose="02010600030101010101" pitchFamily="2" charset="-122"/>
              </a:rPr>
              <a:t>半岛和</a:t>
            </a:r>
            <a:r>
              <a:rPr lang="en-US" altLang="zh-CN" sz="2400" b="1"/>
              <a:t>_________</a:t>
            </a:r>
            <a:r>
              <a:rPr lang="zh-CN" altLang="en-US" sz="2400" b="1">
                <a:ea typeface="SimSun" panose="02010600030101010101" pitchFamily="2" charset="-122"/>
              </a:rPr>
              <a:t>岛之间，是沟通</a:t>
            </a:r>
            <a:r>
              <a:rPr lang="en-US" altLang="zh-CN" sz="2400" b="1">
                <a:sym typeface="+mn-ea"/>
              </a:rPr>
              <a:t>_________</a:t>
            </a:r>
            <a:r>
              <a:rPr lang="zh-CN" altLang="en-US" sz="2400" b="1">
                <a:ea typeface="SimSun" panose="02010600030101010101" pitchFamily="2" charset="-122"/>
                <a:sym typeface="+mn-ea"/>
              </a:rPr>
              <a:t>洋和</a:t>
            </a:r>
            <a:r>
              <a:rPr lang="en-US" altLang="zh-CN" sz="2400" b="1">
                <a:sym typeface="+mn-ea"/>
              </a:rPr>
              <a:t>_________</a:t>
            </a:r>
            <a:r>
              <a:rPr lang="zh-CN" altLang="en-US" sz="2400" b="1">
                <a:ea typeface="SimSun" panose="02010600030101010101" pitchFamily="2" charset="-122"/>
                <a:sym typeface="+mn-ea"/>
              </a:rPr>
              <a:t>洋的天然水道，被称为日本的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“</a:t>
            </a:r>
            <a:r>
              <a:rPr lang="zh-CN" altLang="en-US" sz="2400" b="1">
                <a:ea typeface="SimSun" panose="02010600030101010101" pitchFamily="2" charset="-122"/>
                <a:sym typeface="+mn-ea"/>
              </a:rPr>
              <a:t>海上生命线</a:t>
            </a:r>
            <a:r>
              <a:rPr lang="en-US" altLang="zh-CN" sz="2400" b="1">
                <a:ea typeface="SimSun" panose="02010600030101010101" pitchFamily="2" charset="-122"/>
                <a:sym typeface="+mn-ea"/>
              </a:rPr>
              <a:t>”</a:t>
            </a:r>
          </a:p>
        </p:txBody>
      </p:sp>
      <p:sp>
        <p:nvSpPr>
          <p:cNvPr id="36" name="TextBox 4"/>
          <p:cNvSpPr txBox="1"/>
          <p:nvPr/>
        </p:nvSpPr>
        <p:spPr>
          <a:xfrm>
            <a:off x="8123873" y="356933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马来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10283508" y="356933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苏门答腊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9217343" y="4029710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太平</a:t>
            </a:r>
          </a:p>
        </p:txBody>
      </p:sp>
      <p:sp>
        <p:nvSpPr>
          <p:cNvPr id="10" name="TextBox 4"/>
          <p:cNvSpPr txBox="1"/>
          <p:nvPr/>
        </p:nvSpPr>
        <p:spPr>
          <a:xfrm>
            <a:off x="7561898" y="449008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印度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图片 134146" descr="东南亚地图（繁）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5" y="1016000"/>
            <a:ext cx="6248400" cy="46228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4148" name="组合 134147"/>
          <p:cNvGrpSpPr/>
          <p:nvPr/>
        </p:nvGrpSpPr>
        <p:grpSpPr>
          <a:xfrm>
            <a:off x="3375025" y="1092200"/>
            <a:ext cx="5791200" cy="4125913"/>
            <a:chOff x="1344" y="1152"/>
            <a:chExt cx="3648" cy="2599"/>
          </a:xfrm>
        </p:grpSpPr>
        <p:sp>
          <p:nvSpPr>
            <p:cNvPr id="134149" name="矩形 134148"/>
            <p:cNvSpPr/>
            <p:nvPr/>
          </p:nvSpPr>
          <p:spPr>
            <a:xfrm rot="1762852">
              <a:off x="4091" y="1802"/>
              <a:ext cx="288" cy="930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8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太</a:t>
              </a:r>
            </a:p>
            <a:p>
              <a:endParaRPr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  <a:p>
              <a:r>
                <a:rPr lang="zh-CN" altLang="en-US" sz="18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平</a:t>
              </a:r>
            </a:p>
            <a:p>
              <a:endParaRPr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  <a:p>
              <a:r>
                <a:rPr lang="zh-CN" altLang="en-US" sz="18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洋</a:t>
              </a:r>
            </a:p>
          </p:txBody>
        </p:sp>
        <p:sp>
          <p:nvSpPr>
            <p:cNvPr id="134150" name="矩形 134149"/>
            <p:cNvSpPr/>
            <p:nvPr/>
          </p:nvSpPr>
          <p:spPr>
            <a:xfrm rot="-1568635">
              <a:off x="1344" y="2821"/>
              <a:ext cx="288" cy="930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8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印</a:t>
              </a:r>
            </a:p>
            <a:p>
              <a:endParaRPr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  <a:p>
              <a:r>
                <a:rPr lang="zh-CN" altLang="en-US" sz="18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度</a:t>
              </a:r>
            </a:p>
            <a:p>
              <a:endParaRPr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  <a:p>
              <a:r>
                <a:rPr lang="zh-CN" altLang="en-US" sz="18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洋</a:t>
              </a:r>
            </a:p>
          </p:txBody>
        </p:sp>
        <p:sp>
          <p:nvSpPr>
            <p:cNvPr id="134151" name="矩形 134150"/>
            <p:cNvSpPr/>
            <p:nvPr/>
          </p:nvSpPr>
          <p:spPr>
            <a:xfrm>
              <a:off x="1776" y="1152"/>
              <a:ext cx="57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8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亚洲</a:t>
              </a:r>
            </a:p>
          </p:txBody>
        </p:sp>
        <p:sp>
          <p:nvSpPr>
            <p:cNvPr id="134152" name="矩形 134151"/>
            <p:cNvSpPr/>
            <p:nvPr/>
          </p:nvSpPr>
          <p:spPr>
            <a:xfrm>
              <a:off x="4416" y="3456"/>
              <a:ext cx="57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8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大洋洲</a:t>
              </a:r>
            </a:p>
          </p:txBody>
        </p:sp>
      </p:grpSp>
      <p:grpSp>
        <p:nvGrpSpPr>
          <p:cNvPr id="134153" name="组合 134152"/>
          <p:cNvGrpSpPr/>
          <p:nvPr/>
        </p:nvGrpSpPr>
        <p:grpSpPr>
          <a:xfrm>
            <a:off x="4670425" y="4597400"/>
            <a:ext cx="1295400" cy="381000"/>
            <a:chOff x="4320" y="672"/>
            <a:chExt cx="816" cy="240"/>
          </a:xfrm>
        </p:grpSpPr>
        <p:sp>
          <p:nvSpPr>
            <p:cNvPr id="134154" name="矩形 134153"/>
            <p:cNvSpPr/>
            <p:nvPr/>
          </p:nvSpPr>
          <p:spPr>
            <a:xfrm>
              <a:off x="4896" y="672"/>
              <a:ext cx="240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algn="ctr"/>
              <a:r>
                <a:rPr lang="zh-CN" altLang="en-US" sz="1800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隶书" pitchFamily="49" charset="-122"/>
                </a:rPr>
                <a:t>峡</a:t>
              </a:r>
            </a:p>
          </p:txBody>
        </p:sp>
        <p:sp>
          <p:nvSpPr>
            <p:cNvPr id="134155" name="矩形 134154"/>
            <p:cNvSpPr/>
            <p:nvPr/>
          </p:nvSpPr>
          <p:spPr>
            <a:xfrm>
              <a:off x="4752" y="672"/>
              <a:ext cx="192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algn="ctr"/>
              <a:r>
                <a:rPr lang="zh-CN" altLang="en-US" sz="1800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隶书" pitchFamily="49" charset="-122"/>
                </a:rPr>
                <a:t>海</a:t>
              </a:r>
            </a:p>
          </p:txBody>
        </p:sp>
        <p:sp>
          <p:nvSpPr>
            <p:cNvPr id="134156" name="矩形 134155"/>
            <p:cNvSpPr/>
            <p:nvPr/>
          </p:nvSpPr>
          <p:spPr>
            <a:xfrm>
              <a:off x="4608" y="672"/>
              <a:ext cx="240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algn="ctr"/>
              <a:r>
                <a:rPr lang="zh-CN" altLang="en-US" sz="1800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隶书" pitchFamily="49" charset="-122"/>
                </a:rPr>
                <a:t>甲</a:t>
              </a:r>
            </a:p>
          </p:txBody>
        </p:sp>
        <p:sp>
          <p:nvSpPr>
            <p:cNvPr id="134157" name="矩形 134156"/>
            <p:cNvSpPr/>
            <p:nvPr/>
          </p:nvSpPr>
          <p:spPr>
            <a:xfrm>
              <a:off x="4464" y="672"/>
              <a:ext cx="240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algn="ctr"/>
              <a:r>
                <a:rPr lang="zh-CN" altLang="en-US" sz="1800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隶书" pitchFamily="49" charset="-122"/>
                </a:rPr>
                <a:t>六</a:t>
              </a:r>
            </a:p>
          </p:txBody>
        </p:sp>
        <p:sp>
          <p:nvSpPr>
            <p:cNvPr id="134158" name="矩形 134157"/>
            <p:cNvSpPr/>
            <p:nvPr/>
          </p:nvSpPr>
          <p:spPr>
            <a:xfrm>
              <a:off x="4320" y="672"/>
              <a:ext cx="240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algn="ctr"/>
              <a:r>
                <a:rPr lang="zh-CN" altLang="en-US" sz="1800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隶书" pitchFamily="49" charset="-122"/>
                </a:rPr>
                <a:t>马</a:t>
              </a:r>
            </a:p>
          </p:txBody>
        </p:sp>
      </p:grpSp>
      <p:sp>
        <p:nvSpPr>
          <p:cNvPr id="134159" name="直接连接符 134158"/>
          <p:cNvSpPr/>
          <p:nvPr/>
        </p:nvSpPr>
        <p:spPr>
          <a:xfrm rot="5123116" flipH="1">
            <a:off x="4135438" y="4062413"/>
            <a:ext cx="692150" cy="530225"/>
          </a:xfrm>
          <a:prstGeom prst="line">
            <a:avLst/>
          </a:prstGeom>
          <a:ln w="38100" cap="sq" cmpd="sng">
            <a:solidFill>
              <a:srgbClr val="F800BE"/>
            </a:solidFill>
            <a:prstDash val="solid"/>
            <a:headEnd type="none" w="sm" len="sm"/>
            <a:tailEnd type="triangle" w="sm" len="sm"/>
          </a:ln>
        </p:spPr>
      </p:sp>
      <p:grpSp>
        <p:nvGrpSpPr>
          <p:cNvPr id="134160" name="组合 134159"/>
          <p:cNvGrpSpPr/>
          <p:nvPr/>
        </p:nvGrpSpPr>
        <p:grpSpPr>
          <a:xfrm>
            <a:off x="3679825" y="3073400"/>
            <a:ext cx="914400" cy="1054101"/>
            <a:chOff x="1536" y="2400"/>
            <a:chExt cx="576" cy="664"/>
          </a:xfrm>
        </p:grpSpPr>
        <p:sp>
          <p:nvSpPr>
            <p:cNvPr id="134161" name="文本框 134160"/>
            <p:cNvSpPr txBox="1"/>
            <p:nvPr/>
          </p:nvSpPr>
          <p:spPr>
            <a:xfrm>
              <a:off x="1536" y="2400"/>
              <a:ext cx="28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b="1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马</a:t>
              </a:r>
            </a:p>
          </p:txBody>
        </p:sp>
        <p:sp>
          <p:nvSpPr>
            <p:cNvPr id="134162" name="文本框 134161"/>
            <p:cNvSpPr txBox="1"/>
            <p:nvPr/>
          </p:nvSpPr>
          <p:spPr>
            <a:xfrm>
              <a:off x="1680" y="2544"/>
              <a:ext cx="28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b="1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来</a:t>
              </a:r>
            </a:p>
          </p:txBody>
        </p:sp>
        <p:sp>
          <p:nvSpPr>
            <p:cNvPr id="134163" name="文本框 134162"/>
            <p:cNvSpPr txBox="1"/>
            <p:nvPr/>
          </p:nvSpPr>
          <p:spPr>
            <a:xfrm>
              <a:off x="1728" y="2688"/>
              <a:ext cx="28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b="1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半</a:t>
              </a:r>
            </a:p>
          </p:txBody>
        </p:sp>
        <p:sp>
          <p:nvSpPr>
            <p:cNvPr id="134164" name="文本框 134163"/>
            <p:cNvSpPr txBox="1"/>
            <p:nvPr/>
          </p:nvSpPr>
          <p:spPr>
            <a:xfrm>
              <a:off x="1824" y="2832"/>
              <a:ext cx="28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b="1">
                  <a:solidFill>
                    <a:schemeClr val="bg2"/>
                  </a:solidFill>
                  <a:latin typeface="Times New Roman" panose="02020603050405020304" pitchFamily="18" charset="0"/>
                  <a:ea typeface="隶书" pitchFamily="49" charset="-122"/>
                </a:rPr>
                <a:t>岛</a:t>
              </a:r>
            </a:p>
          </p:txBody>
        </p:sp>
      </p:grpSp>
      <p:sp>
        <p:nvSpPr>
          <p:cNvPr id="134165" name="文本框 134164"/>
          <p:cNvSpPr txBox="1"/>
          <p:nvPr/>
        </p:nvSpPr>
        <p:spPr>
          <a:xfrm rot="-2083824">
            <a:off x="3832225" y="3454400"/>
            <a:ext cx="457200" cy="1476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隶书" pitchFamily="49" charset="-122"/>
              </a:rPr>
              <a:t>苏门答腊岛</a:t>
            </a:r>
            <a:endParaRPr lang="zh-CN" altLang="en-US" sz="1800" b="1">
              <a:solidFill>
                <a:schemeClr val="bg2"/>
              </a:solidFill>
              <a:latin typeface="Times New Roman" panose="02020603050405020304" pitchFamily="18" charset="0"/>
              <a:ea typeface="隶书" pitchFamily="49" charset="-122"/>
            </a:endParaRPr>
          </a:p>
        </p:txBody>
      </p:sp>
      <p:pic>
        <p:nvPicPr>
          <p:cNvPr id="134166" name="图片 134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36613"/>
            <a:ext cx="9144000" cy="6021387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34168" name="文本框 134167"/>
          <p:cNvSpPr txBox="1"/>
          <p:nvPr/>
        </p:nvSpPr>
        <p:spPr>
          <a:xfrm>
            <a:off x="3503613" y="4292600"/>
            <a:ext cx="4318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34169" name="文本框 134168"/>
          <p:cNvSpPr txBox="1"/>
          <p:nvPr/>
        </p:nvSpPr>
        <p:spPr>
          <a:xfrm>
            <a:off x="7751763" y="5635625"/>
            <a:ext cx="4318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34170" name="文本框 134169"/>
          <p:cNvSpPr txBox="1"/>
          <p:nvPr/>
        </p:nvSpPr>
        <p:spPr>
          <a:xfrm>
            <a:off x="5375275" y="3068638"/>
            <a:ext cx="4318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34171" name="文本框 134170"/>
          <p:cNvSpPr txBox="1"/>
          <p:nvPr/>
        </p:nvSpPr>
        <p:spPr>
          <a:xfrm>
            <a:off x="6024563" y="4292600"/>
            <a:ext cx="4318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34172" name="文本框 134171"/>
          <p:cNvSpPr txBox="1"/>
          <p:nvPr/>
        </p:nvSpPr>
        <p:spPr>
          <a:xfrm>
            <a:off x="3432175" y="3644900"/>
            <a:ext cx="4318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34173" name="任意多边形 134172"/>
          <p:cNvSpPr/>
          <p:nvPr/>
        </p:nvSpPr>
        <p:spPr>
          <a:xfrm>
            <a:off x="3216275" y="4005263"/>
            <a:ext cx="1295400" cy="439737"/>
          </a:xfrm>
          <a:custGeom>
            <a:avLst/>
            <a:gdLst/>
            <a:ahLst/>
            <a:cxnLst/>
            <a:rect l="0" t="0" r="0" b="0"/>
            <a:pathLst>
              <a:path w="816" h="277">
                <a:moveTo>
                  <a:pt x="0" y="272"/>
                </a:moveTo>
                <a:cubicBezTo>
                  <a:pt x="30" y="275"/>
                  <a:pt x="60" y="277"/>
                  <a:pt x="90" y="272"/>
                </a:cubicBezTo>
                <a:cubicBezTo>
                  <a:pt x="120" y="267"/>
                  <a:pt x="145" y="252"/>
                  <a:pt x="180" y="244"/>
                </a:cubicBezTo>
                <a:cubicBezTo>
                  <a:pt x="215" y="236"/>
                  <a:pt x="265" y="235"/>
                  <a:pt x="303" y="225"/>
                </a:cubicBezTo>
                <a:cubicBezTo>
                  <a:pt x="341" y="215"/>
                  <a:pt x="375" y="196"/>
                  <a:pt x="408" y="181"/>
                </a:cubicBezTo>
                <a:cubicBezTo>
                  <a:pt x="441" y="166"/>
                  <a:pt x="469" y="143"/>
                  <a:pt x="499" y="136"/>
                </a:cubicBezTo>
                <a:cubicBezTo>
                  <a:pt x="529" y="129"/>
                  <a:pt x="566" y="143"/>
                  <a:pt x="589" y="136"/>
                </a:cubicBezTo>
                <a:cubicBezTo>
                  <a:pt x="612" y="129"/>
                  <a:pt x="605" y="106"/>
                  <a:pt x="635" y="91"/>
                </a:cubicBezTo>
                <a:cubicBezTo>
                  <a:pt x="665" y="76"/>
                  <a:pt x="741" y="60"/>
                  <a:pt x="771" y="45"/>
                </a:cubicBezTo>
                <a:cubicBezTo>
                  <a:pt x="801" y="30"/>
                  <a:pt x="808" y="15"/>
                  <a:pt x="816" y="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74" name="任意多边形 134173"/>
          <p:cNvSpPr/>
          <p:nvPr/>
        </p:nvSpPr>
        <p:spPr>
          <a:xfrm>
            <a:off x="2424113" y="1916113"/>
            <a:ext cx="2159000" cy="2089150"/>
          </a:xfrm>
          <a:custGeom>
            <a:avLst/>
            <a:gdLst/>
            <a:ahLst/>
            <a:cxnLst/>
            <a:rect l="0" t="0" r="0" b="0"/>
            <a:pathLst>
              <a:path w="1360" h="1316">
                <a:moveTo>
                  <a:pt x="363" y="0"/>
                </a:moveTo>
                <a:cubicBezTo>
                  <a:pt x="317" y="11"/>
                  <a:pt x="271" y="23"/>
                  <a:pt x="226" y="46"/>
                </a:cubicBezTo>
                <a:cubicBezTo>
                  <a:pt x="181" y="69"/>
                  <a:pt x="120" y="114"/>
                  <a:pt x="90" y="137"/>
                </a:cubicBezTo>
                <a:cubicBezTo>
                  <a:pt x="60" y="160"/>
                  <a:pt x="60" y="159"/>
                  <a:pt x="45" y="182"/>
                </a:cubicBezTo>
                <a:cubicBezTo>
                  <a:pt x="30" y="205"/>
                  <a:pt x="0" y="243"/>
                  <a:pt x="0" y="273"/>
                </a:cubicBezTo>
                <a:cubicBezTo>
                  <a:pt x="0" y="303"/>
                  <a:pt x="15" y="348"/>
                  <a:pt x="45" y="363"/>
                </a:cubicBezTo>
                <a:cubicBezTo>
                  <a:pt x="75" y="378"/>
                  <a:pt x="143" y="363"/>
                  <a:pt x="181" y="363"/>
                </a:cubicBezTo>
                <a:cubicBezTo>
                  <a:pt x="219" y="363"/>
                  <a:pt x="234" y="348"/>
                  <a:pt x="272" y="363"/>
                </a:cubicBezTo>
                <a:cubicBezTo>
                  <a:pt x="310" y="378"/>
                  <a:pt x="378" y="431"/>
                  <a:pt x="408" y="454"/>
                </a:cubicBezTo>
                <a:cubicBezTo>
                  <a:pt x="438" y="477"/>
                  <a:pt x="438" y="476"/>
                  <a:pt x="453" y="499"/>
                </a:cubicBezTo>
                <a:cubicBezTo>
                  <a:pt x="468" y="522"/>
                  <a:pt x="484" y="560"/>
                  <a:pt x="499" y="590"/>
                </a:cubicBezTo>
                <a:cubicBezTo>
                  <a:pt x="514" y="620"/>
                  <a:pt x="537" y="628"/>
                  <a:pt x="544" y="681"/>
                </a:cubicBezTo>
                <a:cubicBezTo>
                  <a:pt x="551" y="734"/>
                  <a:pt x="543" y="850"/>
                  <a:pt x="544" y="908"/>
                </a:cubicBezTo>
                <a:cubicBezTo>
                  <a:pt x="545" y="966"/>
                  <a:pt x="539" y="998"/>
                  <a:pt x="547" y="1031"/>
                </a:cubicBezTo>
                <a:cubicBezTo>
                  <a:pt x="555" y="1064"/>
                  <a:pt x="572" y="1095"/>
                  <a:pt x="594" y="1106"/>
                </a:cubicBezTo>
                <a:cubicBezTo>
                  <a:pt x="616" y="1117"/>
                  <a:pt x="646" y="1095"/>
                  <a:pt x="679" y="1097"/>
                </a:cubicBezTo>
                <a:cubicBezTo>
                  <a:pt x="712" y="1099"/>
                  <a:pt x="747" y="1102"/>
                  <a:pt x="793" y="1116"/>
                </a:cubicBezTo>
                <a:cubicBezTo>
                  <a:pt x="839" y="1130"/>
                  <a:pt x="903" y="1154"/>
                  <a:pt x="952" y="1180"/>
                </a:cubicBezTo>
                <a:cubicBezTo>
                  <a:pt x="1001" y="1206"/>
                  <a:pt x="1058" y="1248"/>
                  <a:pt x="1088" y="1271"/>
                </a:cubicBezTo>
                <a:cubicBezTo>
                  <a:pt x="1118" y="1294"/>
                  <a:pt x="1111" y="1316"/>
                  <a:pt x="1134" y="1316"/>
                </a:cubicBezTo>
                <a:cubicBezTo>
                  <a:pt x="1157" y="1316"/>
                  <a:pt x="1186" y="1286"/>
                  <a:pt x="1224" y="1271"/>
                </a:cubicBezTo>
                <a:cubicBezTo>
                  <a:pt x="1262" y="1256"/>
                  <a:pt x="1311" y="1240"/>
                  <a:pt x="1360" y="1225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75" name="任意多边形 134174"/>
          <p:cNvSpPr/>
          <p:nvPr/>
        </p:nvSpPr>
        <p:spPr>
          <a:xfrm>
            <a:off x="4943475" y="4221163"/>
            <a:ext cx="4068763" cy="2100262"/>
          </a:xfrm>
          <a:custGeom>
            <a:avLst/>
            <a:gdLst/>
            <a:ahLst/>
            <a:cxnLst/>
            <a:rect l="0" t="0" r="0" b="0"/>
            <a:pathLst>
              <a:path w="2563" h="1323">
                <a:moveTo>
                  <a:pt x="0" y="0"/>
                </a:moveTo>
                <a:cubicBezTo>
                  <a:pt x="26" y="34"/>
                  <a:pt x="53" y="68"/>
                  <a:pt x="91" y="91"/>
                </a:cubicBezTo>
                <a:cubicBezTo>
                  <a:pt x="129" y="114"/>
                  <a:pt x="189" y="129"/>
                  <a:pt x="227" y="136"/>
                </a:cubicBezTo>
                <a:cubicBezTo>
                  <a:pt x="265" y="143"/>
                  <a:pt x="273" y="129"/>
                  <a:pt x="318" y="136"/>
                </a:cubicBezTo>
                <a:cubicBezTo>
                  <a:pt x="363" y="143"/>
                  <a:pt x="452" y="168"/>
                  <a:pt x="499" y="181"/>
                </a:cubicBezTo>
                <a:cubicBezTo>
                  <a:pt x="546" y="194"/>
                  <a:pt x="573" y="204"/>
                  <a:pt x="603" y="212"/>
                </a:cubicBezTo>
                <a:cubicBezTo>
                  <a:pt x="633" y="220"/>
                  <a:pt x="651" y="216"/>
                  <a:pt x="681" y="227"/>
                </a:cubicBezTo>
                <a:cubicBezTo>
                  <a:pt x="711" y="238"/>
                  <a:pt x="760" y="240"/>
                  <a:pt x="783" y="278"/>
                </a:cubicBezTo>
                <a:cubicBezTo>
                  <a:pt x="806" y="316"/>
                  <a:pt x="804" y="402"/>
                  <a:pt x="817" y="454"/>
                </a:cubicBezTo>
                <a:cubicBezTo>
                  <a:pt x="830" y="506"/>
                  <a:pt x="870" y="545"/>
                  <a:pt x="862" y="590"/>
                </a:cubicBezTo>
                <a:cubicBezTo>
                  <a:pt x="854" y="635"/>
                  <a:pt x="751" y="688"/>
                  <a:pt x="771" y="726"/>
                </a:cubicBezTo>
                <a:cubicBezTo>
                  <a:pt x="791" y="764"/>
                  <a:pt x="919" y="785"/>
                  <a:pt x="981" y="816"/>
                </a:cubicBezTo>
                <a:cubicBezTo>
                  <a:pt x="1043" y="847"/>
                  <a:pt x="1091" y="885"/>
                  <a:pt x="1141" y="910"/>
                </a:cubicBezTo>
                <a:cubicBezTo>
                  <a:pt x="1191" y="935"/>
                  <a:pt x="1231" y="945"/>
                  <a:pt x="1283" y="967"/>
                </a:cubicBezTo>
                <a:cubicBezTo>
                  <a:pt x="1335" y="989"/>
                  <a:pt x="1383" y="1016"/>
                  <a:pt x="1452" y="1043"/>
                </a:cubicBezTo>
                <a:cubicBezTo>
                  <a:pt x="1521" y="1070"/>
                  <a:pt x="1625" y="1105"/>
                  <a:pt x="1699" y="1127"/>
                </a:cubicBezTo>
                <a:cubicBezTo>
                  <a:pt x="1773" y="1149"/>
                  <a:pt x="1825" y="1159"/>
                  <a:pt x="1897" y="1175"/>
                </a:cubicBezTo>
                <a:cubicBezTo>
                  <a:pt x="1969" y="1191"/>
                  <a:pt x="2032" y="1202"/>
                  <a:pt x="2132" y="1225"/>
                </a:cubicBezTo>
                <a:cubicBezTo>
                  <a:pt x="2232" y="1248"/>
                  <a:pt x="2427" y="1307"/>
                  <a:pt x="2495" y="1315"/>
                </a:cubicBezTo>
                <a:cubicBezTo>
                  <a:pt x="2563" y="1323"/>
                  <a:pt x="2551" y="1296"/>
                  <a:pt x="2540" y="127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76" name="任意多边形 134175"/>
          <p:cNvSpPr/>
          <p:nvPr/>
        </p:nvSpPr>
        <p:spPr>
          <a:xfrm>
            <a:off x="5016500" y="2852738"/>
            <a:ext cx="3311525" cy="1223962"/>
          </a:xfrm>
          <a:custGeom>
            <a:avLst/>
            <a:gdLst/>
            <a:ahLst/>
            <a:cxnLst/>
            <a:rect l="0" t="0" r="0" b="0"/>
            <a:pathLst>
              <a:path w="2086" h="771">
                <a:moveTo>
                  <a:pt x="0" y="771"/>
                </a:moveTo>
                <a:cubicBezTo>
                  <a:pt x="30" y="741"/>
                  <a:pt x="60" y="711"/>
                  <a:pt x="90" y="681"/>
                </a:cubicBezTo>
                <a:cubicBezTo>
                  <a:pt x="120" y="651"/>
                  <a:pt x="151" y="605"/>
                  <a:pt x="181" y="590"/>
                </a:cubicBezTo>
                <a:cubicBezTo>
                  <a:pt x="211" y="575"/>
                  <a:pt x="227" y="598"/>
                  <a:pt x="272" y="590"/>
                </a:cubicBezTo>
                <a:cubicBezTo>
                  <a:pt x="317" y="582"/>
                  <a:pt x="384" y="556"/>
                  <a:pt x="453" y="544"/>
                </a:cubicBezTo>
                <a:cubicBezTo>
                  <a:pt x="522" y="532"/>
                  <a:pt x="613" y="525"/>
                  <a:pt x="689" y="516"/>
                </a:cubicBezTo>
                <a:cubicBezTo>
                  <a:pt x="765" y="507"/>
                  <a:pt x="825" y="506"/>
                  <a:pt x="907" y="488"/>
                </a:cubicBezTo>
                <a:cubicBezTo>
                  <a:pt x="989" y="470"/>
                  <a:pt x="1066" y="436"/>
                  <a:pt x="1179" y="408"/>
                </a:cubicBezTo>
                <a:cubicBezTo>
                  <a:pt x="1292" y="380"/>
                  <a:pt x="1502" y="344"/>
                  <a:pt x="1587" y="318"/>
                </a:cubicBezTo>
                <a:cubicBezTo>
                  <a:pt x="1672" y="292"/>
                  <a:pt x="1649" y="280"/>
                  <a:pt x="1690" y="252"/>
                </a:cubicBezTo>
                <a:cubicBezTo>
                  <a:pt x="1731" y="224"/>
                  <a:pt x="1766" y="190"/>
                  <a:pt x="1832" y="148"/>
                </a:cubicBezTo>
                <a:cubicBezTo>
                  <a:pt x="1898" y="106"/>
                  <a:pt x="2033" y="31"/>
                  <a:pt x="2086" y="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77" name="矩形 134176"/>
          <p:cNvSpPr/>
          <p:nvPr/>
        </p:nvSpPr>
        <p:spPr>
          <a:xfrm>
            <a:off x="568325" y="1016000"/>
            <a:ext cx="9881235" cy="1383665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</a:pPr>
            <a:r>
              <a:rPr lang="zh-CN" altLang="en-US" sz="2800" b="1" dirty="0">
                <a:solidFill>
                  <a:schemeClr val="tx1"/>
                </a:solidFill>
                <a:latin typeface="SimHei" panose="02010609060101010101" charset="-122"/>
                <a:ea typeface="SimHei" panose="02010609060101010101" charset="-122"/>
              </a:rPr>
              <a:t>东南亚地处</a:t>
            </a:r>
            <a:r>
              <a:rPr lang="zh-CN" altLang="en-US" sz="2800" b="1" dirty="0">
                <a:solidFill>
                  <a:srgbClr val="FF3320"/>
                </a:solidFill>
                <a:latin typeface="SimHei" panose="02010609060101010101" charset="-122"/>
                <a:ea typeface="SimHei" panose="02010609060101010101" charset="-122"/>
              </a:rPr>
              <a:t>亚洲与大洋洲，印度洋与太平洋的</a:t>
            </a:r>
            <a:r>
              <a:rPr lang="en-US" altLang="zh-CN" sz="2800" b="1" dirty="0">
                <a:solidFill>
                  <a:srgbClr val="FF3320"/>
                </a:solidFill>
                <a:latin typeface="SimHei" panose="02010609060101010101" charset="-122"/>
                <a:ea typeface="SimHei" panose="02010609060101010101" charset="-122"/>
              </a:rPr>
              <a:t>“</a:t>
            </a:r>
            <a:r>
              <a:rPr lang="zh-CN" altLang="en-US" sz="2800" b="1" dirty="0">
                <a:solidFill>
                  <a:srgbClr val="FF3320"/>
                </a:solidFill>
                <a:latin typeface="SimHei" panose="02010609060101010101" charset="-122"/>
                <a:ea typeface="SimHei" panose="02010609060101010101" charset="-122"/>
              </a:rPr>
              <a:t>十字路口</a:t>
            </a:r>
            <a:r>
              <a:rPr lang="en-US" altLang="zh-CN" sz="2800" b="1" dirty="0">
                <a:solidFill>
                  <a:srgbClr val="FF3320"/>
                </a:solidFill>
                <a:latin typeface="SimHei" panose="02010609060101010101" charset="-122"/>
                <a:ea typeface="SimHei" panose="02010609060101010101" charset="-122"/>
              </a:rPr>
              <a:t>”</a:t>
            </a:r>
            <a:r>
              <a:rPr lang="en-US" altLang="zh-CN" sz="2800" b="1" dirty="0">
                <a:solidFill>
                  <a:schemeClr val="tx1"/>
                </a:solidFill>
                <a:latin typeface="SimHei" panose="02010609060101010101" charset="-122"/>
                <a:ea typeface="SimHei" panose="02010609060101010101" charset="-122"/>
              </a:rPr>
              <a:t>  </a:t>
            </a:r>
            <a:r>
              <a:rPr lang="en-US" altLang="zh-CN" sz="2800" b="1" dirty="0">
                <a:solidFill>
                  <a:srgbClr val="FF3300"/>
                </a:solidFill>
                <a:latin typeface="SimHei" panose="02010609060101010101" charset="-122"/>
                <a:ea typeface="SimHei" panose="02010609060101010101" charset="-122"/>
              </a:rPr>
              <a:t>  </a:t>
            </a:r>
            <a:endParaRPr lang="zh-CN" altLang="en-US" sz="2800" b="1" dirty="0">
              <a:solidFill>
                <a:srgbClr val="0C0422"/>
              </a:solidFill>
              <a:latin typeface="SimHei" panose="02010609060101010101" charset="-122"/>
              <a:ea typeface="SimHei" panose="02010609060101010101" charset="-122"/>
            </a:endParaRPr>
          </a:p>
          <a:p>
            <a:pPr>
              <a:buClrTx/>
            </a:pPr>
            <a:r>
              <a:rPr lang="zh-CN" altLang="en-US" sz="2800" b="1" dirty="0">
                <a:solidFill>
                  <a:srgbClr val="0C0422"/>
                </a:solidFill>
                <a:latin typeface="SimHei" panose="02010609060101010101" charset="-122"/>
                <a:ea typeface="SimHei" panose="02010609060101010101" charset="-122"/>
              </a:rPr>
              <a:t>通过马六甲海峡联结</a:t>
            </a:r>
            <a:r>
              <a:rPr lang="zh-CN" altLang="en-US" sz="2800" b="1" dirty="0">
                <a:solidFill>
                  <a:srgbClr val="FF3300"/>
                </a:solidFill>
                <a:latin typeface="SimHei" panose="02010609060101010101" charset="-122"/>
                <a:ea typeface="SimHei" panose="02010609060101010101" charset="-122"/>
              </a:rPr>
              <a:t>欧洲、印度洋</a:t>
            </a:r>
            <a:r>
              <a:rPr lang="zh-CN" altLang="en-US" sz="2800" b="1" dirty="0">
                <a:solidFill>
                  <a:srgbClr val="0C0422"/>
                </a:solidFill>
                <a:latin typeface="SimHei" panose="02010609060101010101" charset="-122"/>
                <a:ea typeface="SimHei" panose="02010609060101010101" charset="-122"/>
              </a:rPr>
              <a:t>沿岸港口与</a:t>
            </a:r>
            <a:r>
              <a:rPr lang="zh-CN" altLang="en-US" sz="2800" b="1" dirty="0">
                <a:solidFill>
                  <a:srgbClr val="FF3300"/>
                </a:solidFill>
                <a:latin typeface="SimHei" panose="02010609060101010101" charset="-122"/>
                <a:ea typeface="SimHei" panose="02010609060101010101" charset="-122"/>
              </a:rPr>
              <a:t>太平洋西岸</a:t>
            </a:r>
            <a:r>
              <a:rPr lang="zh-CN" altLang="en-US" sz="2800" b="1" dirty="0">
                <a:solidFill>
                  <a:srgbClr val="0C0422"/>
                </a:solidFill>
                <a:latin typeface="SimHei" panose="02010609060101010101" charset="-122"/>
                <a:ea typeface="SimHei" panose="02010609060101010101" charset="-122"/>
              </a:rPr>
              <a:t>港口。是世界海洋运输和航空运输的重要枢纽。</a:t>
            </a:r>
          </a:p>
        </p:txBody>
      </p:sp>
      <p:sp>
        <p:nvSpPr>
          <p:cNvPr id="30723" name="TextBox 2"/>
          <p:cNvSpPr txBox="1"/>
          <p:nvPr/>
        </p:nvSpPr>
        <p:spPr>
          <a:xfrm>
            <a:off x="431800" y="196533"/>
            <a:ext cx="8280400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从全球视角说一说东南亚地理位置的重要意义？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8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7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>
          <a:xfrm>
            <a:off x="0" y="253145"/>
            <a:ext cx="12192000" cy="676986"/>
            <a:chOff x="0" y="253145"/>
            <a:chExt cx="12192000" cy="676986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353324" y="253145"/>
              <a:ext cx="2806065" cy="523510"/>
              <a:chOff x="364475" y="353504"/>
              <a:chExt cx="2806065" cy="523510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364475" y="353504"/>
                <a:ext cx="554040" cy="52351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353504"/>
                <a:ext cx="2245360" cy="523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范围与组成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52" name="图片 151" descr="东南亚地图（繁）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" y="1347470"/>
            <a:ext cx="6248400" cy="4622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" name="文本框 152"/>
          <p:cNvSpPr txBox="1"/>
          <p:nvPr/>
        </p:nvSpPr>
        <p:spPr>
          <a:xfrm>
            <a:off x="1670685" y="1423670"/>
            <a:ext cx="144780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6600FF"/>
                </a:solidFill>
                <a:latin typeface="Times New Roman" panose="02020603050405020304" pitchFamily="18" charset="0"/>
              </a:rPr>
              <a:t>中　国</a:t>
            </a:r>
            <a:endParaRPr lang="zh-CN" altLang="en-US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" name="任意多边形 153"/>
          <p:cNvSpPr/>
          <p:nvPr/>
        </p:nvSpPr>
        <p:spPr>
          <a:xfrm>
            <a:off x="1203960" y="1423670"/>
            <a:ext cx="1071563" cy="814388"/>
          </a:xfrm>
          <a:custGeom>
            <a:avLst/>
            <a:gdLst/>
            <a:ahLst/>
            <a:cxnLst/>
            <a:rect l="0" t="0" r="0" b="0"/>
            <a:pathLst>
              <a:path w="675" h="513">
                <a:moveTo>
                  <a:pt x="0" y="0"/>
                </a:moveTo>
                <a:cubicBezTo>
                  <a:pt x="54" y="9"/>
                  <a:pt x="70" y="10"/>
                  <a:pt x="99" y="54"/>
                </a:cubicBezTo>
                <a:cubicBezTo>
                  <a:pt x="96" y="99"/>
                  <a:pt x="100" y="145"/>
                  <a:pt x="90" y="189"/>
                </a:cubicBezTo>
                <a:cubicBezTo>
                  <a:pt x="85" y="210"/>
                  <a:pt x="66" y="225"/>
                  <a:pt x="54" y="243"/>
                </a:cubicBezTo>
                <a:cubicBezTo>
                  <a:pt x="48" y="252"/>
                  <a:pt x="36" y="270"/>
                  <a:pt x="36" y="270"/>
                </a:cubicBezTo>
                <a:cubicBezTo>
                  <a:pt x="55" y="326"/>
                  <a:pt x="77" y="291"/>
                  <a:pt x="126" y="324"/>
                </a:cubicBezTo>
                <a:cubicBezTo>
                  <a:pt x="132" y="343"/>
                  <a:pt x="157" y="415"/>
                  <a:pt x="171" y="432"/>
                </a:cubicBezTo>
                <a:cubicBezTo>
                  <a:pt x="192" y="458"/>
                  <a:pt x="241" y="462"/>
                  <a:pt x="270" y="468"/>
                </a:cubicBezTo>
                <a:cubicBezTo>
                  <a:pt x="325" y="385"/>
                  <a:pt x="413" y="389"/>
                  <a:pt x="504" y="378"/>
                </a:cubicBezTo>
                <a:cubicBezTo>
                  <a:pt x="599" y="315"/>
                  <a:pt x="675" y="426"/>
                  <a:pt x="675" y="513"/>
                </a:cubicBezTo>
              </a:path>
            </a:pathLst>
          </a:custGeom>
          <a:noFill/>
          <a:ln w="76200" cap="sq" cmpd="sng">
            <a:solidFill>
              <a:srgbClr val="8A288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5" name="组合 154"/>
          <p:cNvGrpSpPr/>
          <p:nvPr/>
        </p:nvGrpSpPr>
        <p:grpSpPr>
          <a:xfrm>
            <a:off x="832485" y="1728470"/>
            <a:ext cx="1524000" cy="1676400"/>
            <a:chOff x="1296" y="1344"/>
            <a:chExt cx="960" cy="1056"/>
          </a:xfrm>
        </p:grpSpPr>
        <p:sp>
          <p:nvSpPr>
            <p:cNvPr id="156" name="文本框 155"/>
            <p:cNvSpPr txBox="1"/>
            <p:nvPr/>
          </p:nvSpPr>
          <p:spPr>
            <a:xfrm>
              <a:off x="1968" y="2112"/>
              <a:ext cx="28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200B5B"/>
                  </a:solidFill>
                  <a:latin typeface="Times New Roman" panose="02020603050405020304" pitchFamily="18" charset="0"/>
                  <a:ea typeface="隶书" pitchFamily="49" charset="-122"/>
                </a:rPr>
                <a:t>岛</a:t>
              </a: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1680" y="1872"/>
              <a:ext cx="28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200B5B"/>
                  </a:solidFill>
                  <a:latin typeface="Times New Roman" panose="02020603050405020304" pitchFamily="18" charset="0"/>
                  <a:ea typeface="隶书" pitchFamily="49" charset="-122"/>
                </a:rPr>
                <a:t>半</a:t>
              </a: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1440" y="1632"/>
              <a:ext cx="28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200B5B"/>
                  </a:solidFill>
                  <a:latin typeface="Times New Roman" panose="02020603050405020304" pitchFamily="18" charset="0"/>
                  <a:ea typeface="隶书" pitchFamily="49" charset="-122"/>
                </a:rPr>
                <a:t>南</a:t>
              </a: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1296" y="1344"/>
              <a:ext cx="28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200B5B"/>
                  </a:solidFill>
                  <a:latin typeface="Times New Roman" panose="02020603050405020304" pitchFamily="18" charset="0"/>
                  <a:ea typeface="隶书" pitchFamily="49" charset="-122"/>
                </a:rPr>
                <a:t>中</a:t>
              </a:r>
            </a:p>
          </p:txBody>
        </p:sp>
      </p:grpSp>
      <p:sp>
        <p:nvSpPr>
          <p:cNvPr id="160" name="文本框 159"/>
          <p:cNvSpPr txBox="1"/>
          <p:nvPr/>
        </p:nvSpPr>
        <p:spPr>
          <a:xfrm>
            <a:off x="1518285" y="4395470"/>
            <a:ext cx="472440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200B5B"/>
                </a:solidFill>
                <a:latin typeface="Times New Roman" panose="02020603050405020304" pitchFamily="18" charset="0"/>
                <a:ea typeface="隶书" pitchFamily="49" charset="-122"/>
              </a:rPr>
              <a:t>马　　来　　群　　岛</a:t>
            </a:r>
            <a:endParaRPr lang="zh-CN" altLang="en-US" b="1">
              <a:solidFill>
                <a:srgbClr val="200B5B"/>
              </a:solidFill>
              <a:latin typeface="Times New Roman" panose="02020603050405020304" pitchFamily="18" charset="0"/>
              <a:ea typeface="隶书" pitchFamily="49" charset="-122"/>
            </a:endParaRPr>
          </a:p>
        </p:txBody>
      </p:sp>
      <p:sp>
        <p:nvSpPr>
          <p:cNvPr id="161" name="文本框 160"/>
          <p:cNvSpPr txBox="1"/>
          <p:nvPr/>
        </p:nvSpPr>
        <p:spPr>
          <a:xfrm rot="2262367">
            <a:off x="5709285" y="5157470"/>
            <a:ext cx="114300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6600FF"/>
                </a:solidFill>
                <a:latin typeface="Times New Roman" panose="02020603050405020304" pitchFamily="18" charset="0"/>
              </a:rPr>
              <a:t>大洋洲</a:t>
            </a:r>
            <a:endParaRPr lang="zh-CN" altLang="en-US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2" name="任意多边形 161"/>
          <p:cNvSpPr/>
          <p:nvPr/>
        </p:nvSpPr>
        <p:spPr>
          <a:xfrm>
            <a:off x="622935" y="1444308"/>
            <a:ext cx="566738" cy="823912"/>
          </a:xfrm>
          <a:custGeom>
            <a:avLst/>
            <a:gdLst/>
            <a:ahLst/>
            <a:cxnLst/>
            <a:rect l="0" t="0" r="0" b="0"/>
            <a:pathLst>
              <a:path w="357" h="519">
                <a:moveTo>
                  <a:pt x="357" y="0"/>
                </a:moveTo>
                <a:cubicBezTo>
                  <a:pt x="340" y="81"/>
                  <a:pt x="347" y="59"/>
                  <a:pt x="276" y="81"/>
                </a:cubicBezTo>
                <a:cubicBezTo>
                  <a:pt x="264" y="89"/>
                  <a:pt x="250" y="94"/>
                  <a:pt x="241" y="104"/>
                </a:cubicBezTo>
                <a:cubicBezTo>
                  <a:pt x="223" y="125"/>
                  <a:pt x="195" y="173"/>
                  <a:pt x="195" y="173"/>
                </a:cubicBezTo>
                <a:cubicBezTo>
                  <a:pt x="187" y="200"/>
                  <a:pt x="188" y="231"/>
                  <a:pt x="172" y="254"/>
                </a:cubicBezTo>
                <a:cubicBezTo>
                  <a:pt x="164" y="265"/>
                  <a:pt x="149" y="268"/>
                  <a:pt x="138" y="277"/>
                </a:cubicBezTo>
                <a:cubicBezTo>
                  <a:pt x="125" y="287"/>
                  <a:pt x="115" y="300"/>
                  <a:pt x="103" y="311"/>
                </a:cubicBezTo>
                <a:cubicBezTo>
                  <a:pt x="86" y="364"/>
                  <a:pt x="41" y="400"/>
                  <a:pt x="23" y="450"/>
                </a:cubicBezTo>
                <a:cubicBezTo>
                  <a:pt x="19" y="461"/>
                  <a:pt x="15" y="473"/>
                  <a:pt x="11" y="484"/>
                </a:cubicBezTo>
                <a:cubicBezTo>
                  <a:pt x="7" y="496"/>
                  <a:pt x="0" y="519"/>
                  <a:pt x="0" y="519"/>
                </a:cubicBezTo>
              </a:path>
            </a:pathLst>
          </a:custGeom>
          <a:noFill/>
          <a:ln w="76200" cap="sq" cmpd="sng">
            <a:solidFill>
              <a:srgbClr val="8A288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" name="直接连接符 162"/>
          <p:cNvSpPr/>
          <p:nvPr/>
        </p:nvSpPr>
        <p:spPr>
          <a:xfrm>
            <a:off x="5785485" y="4776470"/>
            <a:ext cx="76200" cy="838200"/>
          </a:xfrm>
          <a:prstGeom prst="line">
            <a:avLst/>
          </a:prstGeom>
          <a:ln w="57150" cap="sq" cmpd="sng">
            <a:solidFill>
              <a:srgbClr val="8A28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4" name="文本框 163"/>
          <p:cNvSpPr txBox="1"/>
          <p:nvPr/>
        </p:nvSpPr>
        <p:spPr>
          <a:xfrm>
            <a:off x="7106920" y="2319020"/>
            <a:ext cx="5085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东南亚包括</a:t>
            </a:r>
            <a:r>
              <a:rPr lang="en-US" altLang="zh-CN" sz="2800"/>
              <a:t>_________</a:t>
            </a:r>
            <a:r>
              <a:rPr lang="zh-CN" altLang="zh-CN" sz="2800">
                <a:ea typeface="SimSun" panose="02010600030101010101" pitchFamily="2" charset="-122"/>
              </a:rPr>
              <a:t>半岛和</a:t>
            </a:r>
            <a:r>
              <a:rPr lang="en-US" altLang="zh-CN" sz="2800"/>
              <a:t>__________</a:t>
            </a:r>
            <a:r>
              <a:rPr lang="zh-CN" altLang="en-US" sz="2800">
                <a:ea typeface="SimSun" panose="02010600030101010101" pitchFamily="2" charset="-122"/>
              </a:rPr>
              <a:t>群岛的大部分</a:t>
            </a:r>
          </a:p>
        </p:txBody>
      </p:sp>
      <p:sp>
        <p:nvSpPr>
          <p:cNvPr id="165" name="TextBox 4"/>
          <p:cNvSpPr txBox="1"/>
          <p:nvPr/>
        </p:nvSpPr>
        <p:spPr>
          <a:xfrm>
            <a:off x="9205278" y="218249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中南</a:t>
            </a:r>
          </a:p>
        </p:txBody>
      </p:sp>
      <p:sp>
        <p:nvSpPr>
          <p:cNvPr id="166" name="TextBox 4"/>
          <p:cNvSpPr txBox="1"/>
          <p:nvPr/>
        </p:nvSpPr>
        <p:spPr>
          <a:xfrm>
            <a:off x="7549833" y="2684780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马来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>
          <a:xfrm>
            <a:off x="0" y="253145"/>
            <a:ext cx="12192000" cy="676986"/>
            <a:chOff x="0" y="253145"/>
            <a:chExt cx="12192000" cy="676986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353324" y="253145"/>
              <a:ext cx="2806065" cy="523510"/>
              <a:chOff x="364475" y="353504"/>
              <a:chExt cx="2806065" cy="523510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364475" y="353504"/>
                <a:ext cx="554040" cy="52351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353504"/>
                <a:ext cx="2245360" cy="523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地形与河流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4818" name="Picture 2" descr="7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440" y="1054418"/>
            <a:ext cx="6588125" cy="5473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流程图: 终止 1"/>
          <p:cNvSpPr/>
          <p:nvPr/>
        </p:nvSpPr>
        <p:spPr>
          <a:xfrm>
            <a:off x="353060" y="1217930"/>
            <a:ext cx="2216785" cy="681990"/>
          </a:xfrm>
          <a:prstGeom prst="flowChartTerminator">
            <a:avLst/>
          </a:prstGeom>
          <a:ln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中南半岛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5270" y="2501265"/>
            <a:ext cx="46774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读图，中南半岛北部的地形类型为</a:t>
            </a:r>
            <a:r>
              <a:rPr lang="en-US" altLang="zh-CN" sz="2000" b="1">
                <a:sym typeface="+mn-ea"/>
              </a:rPr>
              <a:t>_________</a:t>
            </a:r>
            <a:r>
              <a:rPr lang="zh-CN" altLang="en-US" sz="2000" b="1">
                <a:ea typeface="SimSun" panose="02010600030101010101" pitchFamily="2" charset="-122"/>
                <a:sym typeface="+mn-ea"/>
              </a:rPr>
              <a:t>，南部的地形类型为</a:t>
            </a:r>
            <a:r>
              <a:rPr lang="en-US" altLang="zh-CN" sz="2000" b="1">
                <a:sym typeface="+mn-ea"/>
              </a:rPr>
              <a:t>_________</a:t>
            </a:r>
            <a:r>
              <a:rPr lang="zh-CN" altLang="en-US" sz="2000" b="1">
                <a:ea typeface="SimSun" panose="02010600030101010101" pitchFamily="2" charset="-122"/>
                <a:sym typeface="+mn-ea"/>
              </a:rPr>
              <a:t>；地势特征为</a:t>
            </a:r>
            <a:r>
              <a:rPr lang="en-US" altLang="zh-CN" sz="2000" b="1">
                <a:sym typeface="+mn-ea"/>
              </a:rPr>
              <a:t>____</a:t>
            </a:r>
            <a:r>
              <a:rPr lang="zh-CN" altLang="en-US" sz="2000" b="1">
                <a:ea typeface="SimSun" panose="02010600030101010101" pitchFamily="2" charset="-122"/>
                <a:sym typeface="+mn-ea"/>
              </a:rPr>
              <a:t>高</a:t>
            </a:r>
            <a:r>
              <a:rPr lang="en-US" altLang="zh-CN" sz="2000" b="1">
                <a:sym typeface="+mn-ea"/>
              </a:rPr>
              <a:t>____</a:t>
            </a:r>
            <a:r>
              <a:rPr lang="zh-CN" altLang="en-US" sz="2000" b="1">
                <a:ea typeface="SimSun" panose="02010600030101010101" pitchFamily="2" charset="-122"/>
                <a:sym typeface="+mn-ea"/>
              </a:rPr>
              <a:t>低。</a:t>
            </a:r>
          </a:p>
          <a:p>
            <a:endParaRPr lang="zh-CN" altLang="en-US" sz="2000" b="1">
              <a:ea typeface="SimSun" panose="02010600030101010101" pitchFamily="2" charset="-122"/>
              <a:sym typeface="+mn-ea"/>
            </a:endParaRPr>
          </a:p>
          <a:p>
            <a:r>
              <a:rPr lang="zh-CN" altLang="en-US" sz="2000" b="1">
                <a:ea typeface="SimSun" panose="02010600030101010101" pitchFamily="2" charset="-122"/>
                <a:sym typeface="+mn-ea"/>
              </a:rPr>
              <a:t>这样的地形特征对该区域的河流有何影响？</a:t>
            </a:r>
          </a:p>
          <a:p>
            <a:endParaRPr lang="zh-CN" altLang="en-US" sz="2000" b="1">
              <a:ea typeface="SimSun" panose="02010600030101010101" pitchFamily="2" charset="-122"/>
              <a:sym typeface="+mn-ea"/>
            </a:endParaRPr>
          </a:p>
          <a:p>
            <a:r>
              <a:rPr lang="zh-CN" altLang="en-US" sz="2000" b="1">
                <a:ea typeface="SimSun" panose="02010600030101010101" pitchFamily="2" charset="-122"/>
                <a:sym typeface="+mn-ea"/>
              </a:rPr>
              <a:t>对流向：</a:t>
            </a:r>
            <a:r>
              <a:rPr lang="en-US" altLang="zh-CN" sz="2000" b="1">
                <a:ea typeface="SimSun" panose="02010600030101010101" pitchFamily="2" charset="-122"/>
                <a:sym typeface="+mn-ea"/>
              </a:rPr>
              <a:t>__________________________</a:t>
            </a:r>
          </a:p>
          <a:p>
            <a:endParaRPr lang="zh-CN" altLang="en-US" sz="2000" b="1">
              <a:ea typeface="SimSun" panose="02010600030101010101" pitchFamily="2" charset="-122"/>
              <a:sym typeface="+mn-ea"/>
            </a:endParaRPr>
          </a:p>
          <a:p>
            <a:r>
              <a:rPr lang="zh-CN" altLang="en-US" sz="2000" b="1">
                <a:ea typeface="SimSun" panose="02010600030101010101" pitchFamily="2" charset="-122"/>
                <a:sym typeface="+mn-ea"/>
              </a:rPr>
              <a:t>对流速：</a:t>
            </a:r>
            <a:r>
              <a:rPr lang="en-US" altLang="zh-CN" sz="2000" b="1">
                <a:ea typeface="SimSun" panose="02010600030101010101" pitchFamily="2" charset="-122"/>
                <a:sym typeface="+mn-ea"/>
              </a:rPr>
              <a:t>__________________________</a:t>
            </a:r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>
              <a:ea typeface="SimSun" panose="02010600030101010101" pitchFamily="2" charset="-122"/>
              <a:sym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2743" y="270827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山地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2743" y="304990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平原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3007043" y="304990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北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3845878" y="304990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南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1766570" y="4457065"/>
            <a:ext cx="23514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自北向南流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15745" y="5011420"/>
            <a:ext cx="35166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上游急，下游缓</a:t>
            </a:r>
          </a:p>
        </p:txBody>
      </p:sp>
      <p:grpSp>
        <p:nvGrpSpPr>
          <p:cNvPr id="10" name="组合 31"/>
          <p:cNvGrpSpPr/>
          <p:nvPr/>
        </p:nvGrpSpPr>
        <p:grpSpPr>
          <a:xfrm>
            <a:off x="5587683" y="1040130"/>
            <a:ext cx="1439862" cy="2714625"/>
            <a:chOff x="2929467" y="1117600"/>
            <a:chExt cx="1439333" cy="2714171"/>
          </a:xfrm>
        </p:grpSpPr>
        <p:sp>
          <p:nvSpPr>
            <p:cNvPr id="35856" name="任意多边形 9"/>
            <p:cNvSpPr/>
            <p:nvPr/>
          </p:nvSpPr>
          <p:spPr>
            <a:xfrm>
              <a:off x="2929467" y="1117600"/>
              <a:ext cx="582990" cy="1756229"/>
            </a:xfrm>
            <a:custGeom>
              <a:avLst/>
              <a:gdLst>
                <a:gd name="txL" fmla="*/ 0 w 582990"/>
                <a:gd name="txT" fmla="*/ 0 h 1756229"/>
                <a:gd name="txR" fmla="*/ 582990 w 582990"/>
                <a:gd name="txB" fmla="*/ 1756229 h 1756229"/>
              </a:gdLst>
              <a:ahLst/>
              <a:cxnLst>
                <a:cxn ang="0">
                  <a:pos x="481390" y="0"/>
                </a:cxn>
                <a:cxn ang="0">
                  <a:pos x="568476" y="203200"/>
                </a:cxn>
                <a:cxn ang="0">
                  <a:pos x="568476" y="290286"/>
                </a:cxn>
                <a:cxn ang="0">
                  <a:pos x="568476" y="435429"/>
                </a:cxn>
                <a:cxn ang="0">
                  <a:pos x="524933" y="566057"/>
                </a:cxn>
                <a:cxn ang="0">
                  <a:pos x="452362" y="624114"/>
                </a:cxn>
                <a:cxn ang="0">
                  <a:pos x="423333" y="682171"/>
                </a:cxn>
                <a:cxn ang="0">
                  <a:pos x="379790" y="769257"/>
                </a:cxn>
                <a:cxn ang="0">
                  <a:pos x="321733" y="725714"/>
                </a:cxn>
                <a:cxn ang="0">
                  <a:pos x="249162" y="827314"/>
                </a:cxn>
                <a:cxn ang="0">
                  <a:pos x="89504" y="972457"/>
                </a:cxn>
                <a:cxn ang="0">
                  <a:pos x="45962" y="1088571"/>
                </a:cxn>
                <a:cxn ang="0">
                  <a:pos x="31447" y="1175657"/>
                </a:cxn>
                <a:cxn ang="0">
                  <a:pos x="2419" y="1219200"/>
                </a:cxn>
                <a:cxn ang="0">
                  <a:pos x="45962" y="1335314"/>
                </a:cxn>
                <a:cxn ang="0">
                  <a:pos x="74990" y="1509486"/>
                </a:cxn>
                <a:cxn ang="0">
                  <a:pos x="89504" y="1596571"/>
                </a:cxn>
                <a:cxn ang="0">
                  <a:pos x="2419" y="1756229"/>
                </a:cxn>
              </a:cxnLst>
              <a:rect l="txL" t="txT" r="txR" b="txB"/>
              <a:pathLst>
                <a:path w="582990" h="1756229">
                  <a:moveTo>
                    <a:pt x="481390" y="0"/>
                  </a:moveTo>
                  <a:cubicBezTo>
                    <a:pt x="517676" y="77409"/>
                    <a:pt x="553962" y="154819"/>
                    <a:pt x="568476" y="203200"/>
                  </a:cubicBezTo>
                  <a:cubicBezTo>
                    <a:pt x="582990" y="251581"/>
                    <a:pt x="568476" y="290286"/>
                    <a:pt x="568476" y="290286"/>
                  </a:cubicBezTo>
                  <a:cubicBezTo>
                    <a:pt x="568476" y="328991"/>
                    <a:pt x="575733" y="389467"/>
                    <a:pt x="568476" y="435429"/>
                  </a:cubicBezTo>
                  <a:cubicBezTo>
                    <a:pt x="561219" y="481391"/>
                    <a:pt x="544285" y="534610"/>
                    <a:pt x="524933" y="566057"/>
                  </a:cubicBezTo>
                  <a:cubicBezTo>
                    <a:pt x="505581" y="597504"/>
                    <a:pt x="469295" y="604762"/>
                    <a:pt x="452362" y="624114"/>
                  </a:cubicBezTo>
                  <a:cubicBezTo>
                    <a:pt x="435429" y="643466"/>
                    <a:pt x="423333" y="682171"/>
                    <a:pt x="423333" y="682171"/>
                  </a:cubicBezTo>
                  <a:cubicBezTo>
                    <a:pt x="411238" y="706361"/>
                    <a:pt x="396723" y="762000"/>
                    <a:pt x="379790" y="769257"/>
                  </a:cubicBezTo>
                  <a:cubicBezTo>
                    <a:pt x="362857" y="776514"/>
                    <a:pt x="343504" y="716038"/>
                    <a:pt x="321733" y="725714"/>
                  </a:cubicBezTo>
                  <a:cubicBezTo>
                    <a:pt x="299962" y="735390"/>
                    <a:pt x="287867" y="786190"/>
                    <a:pt x="249162" y="827314"/>
                  </a:cubicBezTo>
                  <a:cubicBezTo>
                    <a:pt x="210457" y="868438"/>
                    <a:pt x="123371" y="928914"/>
                    <a:pt x="89504" y="972457"/>
                  </a:cubicBezTo>
                  <a:cubicBezTo>
                    <a:pt x="55637" y="1016000"/>
                    <a:pt x="55638" y="1054704"/>
                    <a:pt x="45962" y="1088571"/>
                  </a:cubicBezTo>
                  <a:cubicBezTo>
                    <a:pt x="36286" y="1122438"/>
                    <a:pt x="38704" y="1153886"/>
                    <a:pt x="31447" y="1175657"/>
                  </a:cubicBezTo>
                  <a:cubicBezTo>
                    <a:pt x="24190" y="1197428"/>
                    <a:pt x="0" y="1192591"/>
                    <a:pt x="2419" y="1219200"/>
                  </a:cubicBezTo>
                  <a:cubicBezTo>
                    <a:pt x="4838" y="1245810"/>
                    <a:pt x="33867" y="1286933"/>
                    <a:pt x="45962" y="1335314"/>
                  </a:cubicBezTo>
                  <a:cubicBezTo>
                    <a:pt x="58057" y="1383695"/>
                    <a:pt x="74990" y="1509486"/>
                    <a:pt x="74990" y="1509486"/>
                  </a:cubicBezTo>
                  <a:cubicBezTo>
                    <a:pt x="82247" y="1553029"/>
                    <a:pt x="101599" y="1555447"/>
                    <a:pt x="89504" y="1596571"/>
                  </a:cubicBezTo>
                  <a:cubicBezTo>
                    <a:pt x="77409" y="1637695"/>
                    <a:pt x="39914" y="1696962"/>
                    <a:pt x="2419" y="1756229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7" name="任意多边形 11"/>
            <p:cNvSpPr/>
            <p:nvPr/>
          </p:nvSpPr>
          <p:spPr>
            <a:xfrm>
              <a:off x="3207657" y="1132114"/>
              <a:ext cx="372533" cy="1727200"/>
            </a:xfrm>
            <a:custGeom>
              <a:avLst/>
              <a:gdLst>
                <a:gd name="txL" fmla="*/ 0 w 372533"/>
                <a:gd name="txT" fmla="*/ 0 h 1727200"/>
                <a:gd name="txR" fmla="*/ 372533 w 372533"/>
                <a:gd name="txB" fmla="*/ 1727200 h 1727200"/>
              </a:gdLst>
              <a:ahLst/>
              <a:cxnLst>
                <a:cxn ang="0">
                  <a:pos x="290286" y="0"/>
                </a:cxn>
                <a:cxn ang="0">
                  <a:pos x="362857" y="232229"/>
                </a:cxn>
                <a:cxn ang="0">
                  <a:pos x="348343" y="580572"/>
                </a:cxn>
                <a:cxn ang="0">
                  <a:pos x="304800" y="667657"/>
                </a:cxn>
                <a:cxn ang="0">
                  <a:pos x="348343" y="754743"/>
                </a:cxn>
                <a:cxn ang="0">
                  <a:pos x="275772" y="798286"/>
                </a:cxn>
                <a:cxn ang="0">
                  <a:pos x="232229" y="841829"/>
                </a:cxn>
                <a:cxn ang="0">
                  <a:pos x="261257" y="914400"/>
                </a:cxn>
                <a:cxn ang="0">
                  <a:pos x="246743" y="957943"/>
                </a:cxn>
                <a:cxn ang="0">
                  <a:pos x="232229" y="1146629"/>
                </a:cxn>
                <a:cxn ang="0">
                  <a:pos x="217714" y="1277257"/>
                </a:cxn>
                <a:cxn ang="0">
                  <a:pos x="130629" y="1262743"/>
                </a:cxn>
                <a:cxn ang="0">
                  <a:pos x="87086" y="1349829"/>
                </a:cxn>
                <a:cxn ang="0">
                  <a:pos x="29029" y="1407886"/>
                </a:cxn>
                <a:cxn ang="0">
                  <a:pos x="29029" y="1465943"/>
                </a:cxn>
                <a:cxn ang="0">
                  <a:pos x="72572" y="1465943"/>
                </a:cxn>
                <a:cxn ang="0">
                  <a:pos x="72572" y="1538515"/>
                </a:cxn>
                <a:cxn ang="0">
                  <a:pos x="29029" y="1654629"/>
                </a:cxn>
                <a:cxn ang="0">
                  <a:pos x="0" y="1727200"/>
                </a:cxn>
              </a:cxnLst>
              <a:rect l="txL" t="txT" r="txR" b="txB"/>
              <a:pathLst>
                <a:path w="372533" h="1727200">
                  <a:moveTo>
                    <a:pt x="290286" y="0"/>
                  </a:moveTo>
                  <a:cubicBezTo>
                    <a:pt x="321733" y="67733"/>
                    <a:pt x="353181" y="135467"/>
                    <a:pt x="362857" y="232229"/>
                  </a:cubicBezTo>
                  <a:cubicBezTo>
                    <a:pt x="372533" y="328991"/>
                    <a:pt x="358019" y="508001"/>
                    <a:pt x="348343" y="580572"/>
                  </a:cubicBezTo>
                  <a:cubicBezTo>
                    <a:pt x="338667" y="653143"/>
                    <a:pt x="304800" y="638629"/>
                    <a:pt x="304800" y="667657"/>
                  </a:cubicBezTo>
                  <a:cubicBezTo>
                    <a:pt x="304800" y="696685"/>
                    <a:pt x="353181" y="732972"/>
                    <a:pt x="348343" y="754743"/>
                  </a:cubicBezTo>
                  <a:cubicBezTo>
                    <a:pt x="343505" y="776514"/>
                    <a:pt x="295124" y="783772"/>
                    <a:pt x="275772" y="798286"/>
                  </a:cubicBezTo>
                  <a:cubicBezTo>
                    <a:pt x="256420" y="812800"/>
                    <a:pt x="234648" y="822477"/>
                    <a:pt x="232229" y="841829"/>
                  </a:cubicBezTo>
                  <a:cubicBezTo>
                    <a:pt x="229810" y="861181"/>
                    <a:pt x="258838" y="895048"/>
                    <a:pt x="261257" y="914400"/>
                  </a:cubicBezTo>
                  <a:cubicBezTo>
                    <a:pt x="263676" y="933752"/>
                    <a:pt x="251581" y="919238"/>
                    <a:pt x="246743" y="957943"/>
                  </a:cubicBezTo>
                  <a:cubicBezTo>
                    <a:pt x="241905" y="996648"/>
                    <a:pt x="237067" y="1093410"/>
                    <a:pt x="232229" y="1146629"/>
                  </a:cubicBezTo>
                  <a:cubicBezTo>
                    <a:pt x="227391" y="1199848"/>
                    <a:pt x="234647" y="1257905"/>
                    <a:pt x="217714" y="1277257"/>
                  </a:cubicBezTo>
                  <a:cubicBezTo>
                    <a:pt x="200781" y="1296609"/>
                    <a:pt x="152400" y="1250648"/>
                    <a:pt x="130629" y="1262743"/>
                  </a:cubicBezTo>
                  <a:cubicBezTo>
                    <a:pt x="108858" y="1274838"/>
                    <a:pt x="104019" y="1325639"/>
                    <a:pt x="87086" y="1349829"/>
                  </a:cubicBezTo>
                  <a:cubicBezTo>
                    <a:pt x="70153" y="1374019"/>
                    <a:pt x="38705" y="1388534"/>
                    <a:pt x="29029" y="1407886"/>
                  </a:cubicBezTo>
                  <a:cubicBezTo>
                    <a:pt x="19353" y="1427238"/>
                    <a:pt x="21772" y="1456267"/>
                    <a:pt x="29029" y="1465943"/>
                  </a:cubicBezTo>
                  <a:cubicBezTo>
                    <a:pt x="36286" y="1475619"/>
                    <a:pt x="65315" y="1453848"/>
                    <a:pt x="72572" y="1465943"/>
                  </a:cubicBezTo>
                  <a:cubicBezTo>
                    <a:pt x="79829" y="1478038"/>
                    <a:pt x="79829" y="1507067"/>
                    <a:pt x="72572" y="1538515"/>
                  </a:cubicBezTo>
                  <a:cubicBezTo>
                    <a:pt x="65315" y="1569963"/>
                    <a:pt x="41124" y="1623182"/>
                    <a:pt x="29029" y="1654629"/>
                  </a:cubicBezTo>
                  <a:cubicBezTo>
                    <a:pt x="16934" y="1686076"/>
                    <a:pt x="0" y="1727200"/>
                    <a:pt x="0" y="1727200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8" name="任意多边形 12"/>
            <p:cNvSpPr/>
            <p:nvPr/>
          </p:nvSpPr>
          <p:spPr>
            <a:xfrm>
              <a:off x="3408438" y="2409371"/>
              <a:ext cx="149981" cy="856343"/>
            </a:xfrm>
            <a:custGeom>
              <a:avLst/>
              <a:gdLst>
                <a:gd name="txL" fmla="*/ 0 w 149981"/>
                <a:gd name="txT" fmla="*/ 0 h 856343"/>
                <a:gd name="txR" fmla="*/ 149981 w 149981"/>
                <a:gd name="txB" fmla="*/ 856343 h 856343"/>
              </a:gdLst>
              <a:ahLst/>
              <a:cxnLst>
                <a:cxn ang="0">
                  <a:pos x="89505" y="0"/>
                </a:cxn>
                <a:cxn ang="0">
                  <a:pos x="31448" y="174172"/>
                </a:cxn>
                <a:cxn ang="0">
                  <a:pos x="2419" y="246743"/>
                </a:cxn>
                <a:cxn ang="0">
                  <a:pos x="16933" y="362858"/>
                </a:cxn>
                <a:cxn ang="0">
                  <a:pos x="74991" y="449943"/>
                </a:cxn>
                <a:cxn ang="0">
                  <a:pos x="74991" y="551543"/>
                </a:cxn>
                <a:cxn ang="0">
                  <a:pos x="133048" y="638629"/>
                </a:cxn>
                <a:cxn ang="0">
                  <a:pos x="133048" y="696686"/>
                </a:cxn>
                <a:cxn ang="0">
                  <a:pos x="147562" y="812800"/>
                </a:cxn>
                <a:cxn ang="0">
                  <a:pos x="118533" y="856343"/>
                </a:cxn>
              </a:cxnLst>
              <a:rect l="txL" t="txT" r="txR" b="txB"/>
              <a:pathLst>
                <a:path w="149981" h="856343">
                  <a:moveTo>
                    <a:pt x="89505" y="0"/>
                  </a:moveTo>
                  <a:cubicBezTo>
                    <a:pt x="67733" y="66524"/>
                    <a:pt x="45962" y="133048"/>
                    <a:pt x="31448" y="174172"/>
                  </a:cubicBezTo>
                  <a:cubicBezTo>
                    <a:pt x="16934" y="215296"/>
                    <a:pt x="4838" y="215295"/>
                    <a:pt x="2419" y="246743"/>
                  </a:cubicBezTo>
                  <a:cubicBezTo>
                    <a:pt x="0" y="278191"/>
                    <a:pt x="4838" y="328991"/>
                    <a:pt x="16933" y="362858"/>
                  </a:cubicBezTo>
                  <a:cubicBezTo>
                    <a:pt x="29028" y="396725"/>
                    <a:pt x="65315" y="418496"/>
                    <a:pt x="74991" y="449943"/>
                  </a:cubicBezTo>
                  <a:cubicBezTo>
                    <a:pt x="84667" y="481391"/>
                    <a:pt x="65315" y="520095"/>
                    <a:pt x="74991" y="551543"/>
                  </a:cubicBezTo>
                  <a:cubicBezTo>
                    <a:pt x="84667" y="582991"/>
                    <a:pt x="123372" y="614439"/>
                    <a:pt x="133048" y="638629"/>
                  </a:cubicBezTo>
                  <a:cubicBezTo>
                    <a:pt x="142724" y="662819"/>
                    <a:pt x="130629" y="667658"/>
                    <a:pt x="133048" y="696686"/>
                  </a:cubicBezTo>
                  <a:cubicBezTo>
                    <a:pt x="135467" y="725715"/>
                    <a:pt x="149981" y="786191"/>
                    <a:pt x="147562" y="812800"/>
                  </a:cubicBezTo>
                  <a:cubicBezTo>
                    <a:pt x="145143" y="839410"/>
                    <a:pt x="131838" y="847876"/>
                    <a:pt x="118533" y="856343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任意多边形 13"/>
            <p:cNvSpPr/>
            <p:nvPr/>
          </p:nvSpPr>
          <p:spPr>
            <a:xfrm>
              <a:off x="3599543" y="1132114"/>
              <a:ext cx="638628" cy="2699657"/>
            </a:xfrm>
            <a:custGeom>
              <a:avLst/>
              <a:gdLst>
                <a:gd name="txL" fmla="*/ 0 w 638628"/>
                <a:gd name="txT" fmla="*/ 0 h 2699657"/>
                <a:gd name="txR" fmla="*/ 638628 w 638628"/>
                <a:gd name="txB" fmla="*/ 2699657 h 2699657"/>
              </a:gdLst>
              <a:ahLst/>
              <a:cxnLst>
                <a:cxn ang="0">
                  <a:pos x="0" y="0"/>
                </a:cxn>
                <a:cxn ang="0">
                  <a:pos x="72571" y="319315"/>
                </a:cxn>
                <a:cxn ang="0">
                  <a:pos x="43543" y="566057"/>
                </a:cxn>
                <a:cxn ang="0">
                  <a:pos x="43543" y="711200"/>
                </a:cxn>
                <a:cxn ang="0">
                  <a:pos x="72571" y="783772"/>
                </a:cxn>
                <a:cxn ang="0">
                  <a:pos x="58057" y="914400"/>
                </a:cxn>
                <a:cxn ang="0">
                  <a:pos x="130628" y="1045029"/>
                </a:cxn>
                <a:cxn ang="0">
                  <a:pos x="145143" y="1161145"/>
                </a:cxn>
                <a:cxn ang="0">
                  <a:pos x="43543" y="1219202"/>
                </a:cxn>
                <a:cxn ang="0">
                  <a:pos x="29028" y="1306288"/>
                </a:cxn>
                <a:cxn ang="0">
                  <a:pos x="87086" y="1349831"/>
                </a:cxn>
                <a:cxn ang="0">
                  <a:pos x="232228" y="1335317"/>
                </a:cxn>
                <a:cxn ang="0">
                  <a:pos x="174171" y="1436917"/>
                </a:cxn>
                <a:cxn ang="0">
                  <a:pos x="130628" y="1596574"/>
                </a:cxn>
                <a:cxn ang="0">
                  <a:pos x="188686" y="1553031"/>
                </a:cxn>
                <a:cxn ang="0">
                  <a:pos x="319314" y="1582059"/>
                </a:cxn>
                <a:cxn ang="0">
                  <a:pos x="362857" y="1509488"/>
                </a:cxn>
                <a:cxn ang="0">
                  <a:pos x="464457" y="1582059"/>
                </a:cxn>
                <a:cxn ang="0">
                  <a:pos x="508000" y="1712688"/>
                </a:cxn>
                <a:cxn ang="0">
                  <a:pos x="508000" y="1814288"/>
                </a:cxn>
                <a:cxn ang="0">
                  <a:pos x="609600" y="1886859"/>
                </a:cxn>
                <a:cxn ang="0">
                  <a:pos x="609600" y="2002974"/>
                </a:cxn>
                <a:cxn ang="0">
                  <a:pos x="624114" y="2293257"/>
                </a:cxn>
                <a:cxn ang="0">
                  <a:pos x="624114" y="2351315"/>
                </a:cxn>
                <a:cxn ang="0">
                  <a:pos x="537028" y="2365829"/>
                </a:cxn>
                <a:cxn ang="0">
                  <a:pos x="478971" y="2409373"/>
                </a:cxn>
                <a:cxn ang="0">
                  <a:pos x="464457" y="2525487"/>
                </a:cxn>
                <a:cxn ang="0">
                  <a:pos x="537028" y="2612573"/>
                </a:cxn>
                <a:cxn ang="0">
                  <a:pos x="624114" y="2699657"/>
                </a:cxn>
              </a:cxnLst>
              <a:rect l="txL" t="txT" r="txR" b="txB"/>
              <a:pathLst>
                <a:path w="638628" h="2699657">
                  <a:moveTo>
                    <a:pt x="0" y="0"/>
                  </a:moveTo>
                  <a:cubicBezTo>
                    <a:pt x="32657" y="112486"/>
                    <a:pt x="65314" y="224972"/>
                    <a:pt x="72571" y="319315"/>
                  </a:cubicBezTo>
                  <a:cubicBezTo>
                    <a:pt x="79828" y="413658"/>
                    <a:pt x="48381" y="500743"/>
                    <a:pt x="43543" y="566057"/>
                  </a:cubicBezTo>
                  <a:cubicBezTo>
                    <a:pt x="38705" y="631371"/>
                    <a:pt x="38705" y="674914"/>
                    <a:pt x="43543" y="711200"/>
                  </a:cubicBezTo>
                  <a:cubicBezTo>
                    <a:pt x="48381" y="747486"/>
                    <a:pt x="70152" y="749905"/>
                    <a:pt x="72571" y="783772"/>
                  </a:cubicBezTo>
                  <a:cubicBezTo>
                    <a:pt x="74990" y="817639"/>
                    <a:pt x="48381" y="870857"/>
                    <a:pt x="58057" y="914400"/>
                  </a:cubicBezTo>
                  <a:cubicBezTo>
                    <a:pt x="67733" y="957943"/>
                    <a:pt x="116114" y="1003905"/>
                    <a:pt x="130628" y="1045029"/>
                  </a:cubicBezTo>
                  <a:cubicBezTo>
                    <a:pt x="145142" y="1086153"/>
                    <a:pt x="159657" y="1132115"/>
                    <a:pt x="145143" y="1161143"/>
                  </a:cubicBezTo>
                  <a:cubicBezTo>
                    <a:pt x="130629" y="1190171"/>
                    <a:pt x="62895" y="1195010"/>
                    <a:pt x="43543" y="1219200"/>
                  </a:cubicBezTo>
                  <a:cubicBezTo>
                    <a:pt x="24191" y="1243390"/>
                    <a:pt x="21771" y="1284515"/>
                    <a:pt x="29028" y="1306286"/>
                  </a:cubicBezTo>
                  <a:cubicBezTo>
                    <a:pt x="36285" y="1328057"/>
                    <a:pt x="53219" y="1344991"/>
                    <a:pt x="87086" y="1349829"/>
                  </a:cubicBezTo>
                  <a:cubicBezTo>
                    <a:pt x="120953" y="1354667"/>
                    <a:pt x="217714" y="1320801"/>
                    <a:pt x="232228" y="1335315"/>
                  </a:cubicBezTo>
                  <a:cubicBezTo>
                    <a:pt x="246742" y="1349829"/>
                    <a:pt x="191104" y="1393372"/>
                    <a:pt x="174171" y="1436915"/>
                  </a:cubicBezTo>
                  <a:cubicBezTo>
                    <a:pt x="157238" y="1480458"/>
                    <a:pt x="128209" y="1577220"/>
                    <a:pt x="130628" y="1596572"/>
                  </a:cubicBezTo>
                  <a:cubicBezTo>
                    <a:pt x="133047" y="1615924"/>
                    <a:pt x="157238" y="1555448"/>
                    <a:pt x="188686" y="1553029"/>
                  </a:cubicBezTo>
                  <a:cubicBezTo>
                    <a:pt x="220134" y="1550610"/>
                    <a:pt x="290286" y="1589314"/>
                    <a:pt x="319314" y="1582057"/>
                  </a:cubicBezTo>
                  <a:cubicBezTo>
                    <a:pt x="348342" y="1574800"/>
                    <a:pt x="338667" y="1509486"/>
                    <a:pt x="362857" y="1509486"/>
                  </a:cubicBezTo>
                  <a:cubicBezTo>
                    <a:pt x="387047" y="1509486"/>
                    <a:pt x="440267" y="1548190"/>
                    <a:pt x="464457" y="1582057"/>
                  </a:cubicBezTo>
                  <a:cubicBezTo>
                    <a:pt x="488647" y="1615924"/>
                    <a:pt x="500743" y="1673981"/>
                    <a:pt x="508000" y="1712686"/>
                  </a:cubicBezTo>
                  <a:cubicBezTo>
                    <a:pt x="515257" y="1751391"/>
                    <a:pt x="491067" y="1785258"/>
                    <a:pt x="508000" y="1814286"/>
                  </a:cubicBezTo>
                  <a:cubicBezTo>
                    <a:pt x="524933" y="1843314"/>
                    <a:pt x="592667" y="1855409"/>
                    <a:pt x="609600" y="1886857"/>
                  </a:cubicBezTo>
                  <a:cubicBezTo>
                    <a:pt x="626533" y="1918305"/>
                    <a:pt x="607181" y="1935239"/>
                    <a:pt x="609600" y="2002972"/>
                  </a:cubicBezTo>
                  <a:cubicBezTo>
                    <a:pt x="612019" y="2070705"/>
                    <a:pt x="621695" y="2235200"/>
                    <a:pt x="624114" y="2293257"/>
                  </a:cubicBezTo>
                  <a:cubicBezTo>
                    <a:pt x="626533" y="2351314"/>
                    <a:pt x="638628" y="2339220"/>
                    <a:pt x="624114" y="2351315"/>
                  </a:cubicBezTo>
                  <a:cubicBezTo>
                    <a:pt x="609600" y="2363410"/>
                    <a:pt x="561218" y="2356153"/>
                    <a:pt x="537028" y="2365829"/>
                  </a:cubicBezTo>
                  <a:cubicBezTo>
                    <a:pt x="512838" y="2375505"/>
                    <a:pt x="491066" y="2382763"/>
                    <a:pt x="478971" y="2409372"/>
                  </a:cubicBezTo>
                  <a:cubicBezTo>
                    <a:pt x="466876" y="2435981"/>
                    <a:pt x="454781" y="2491619"/>
                    <a:pt x="464457" y="2525486"/>
                  </a:cubicBezTo>
                  <a:cubicBezTo>
                    <a:pt x="474133" y="2559353"/>
                    <a:pt x="510419" y="2583544"/>
                    <a:pt x="537028" y="2612572"/>
                  </a:cubicBezTo>
                  <a:cubicBezTo>
                    <a:pt x="563637" y="2641600"/>
                    <a:pt x="593875" y="2670628"/>
                    <a:pt x="624114" y="2699657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任意多边形 14"/>
            <p:cNvSpPr/>
            <p:nvPr/>
          </p:nvSpPr>
          <p:spPr>
            <a:xfrm>
              <a:off x="3730171" y="1828800"/>
              <a:ext cx="638629" cy="638629"/>
            </a:xfrm>
            <a:custGeom>
              <a:avLst/>
              <a:gdLst>
                <a:gd name="txL" fmla="*/ 0 w 638629"/>
                <a:gd name="txT" fmla="*/ 0 h 638629"/>
                <a:gd name="txR" fmla="*/ 638629 w 638629"/>
                <a:gd name="txB" fmla="*/ 638629 h 638629"/>
              </a:gdLst>
              <a:ahLst/>
              <a:cxnLst>
                <a:cxn ang="0">
                  <a:pos x="0" y="0"/>
                </a:cxn>
                <a:cxn ang="0">
                  <a:pos x="130629" y="174171"/>
                </a:cxn>
                <a:cxn ang="0">
                  <a:pos x="130629" y="261257"/>
                </a:cxn>
                <a:cxn ang="0">
                  <a:pos x="304800" y="333829"/>
                </a:cxn>
                <a:cxn ang="0">
                  <a:pos x="377372" y="464457"/>
                </a:cxn>
                <a:cxn ang="0">
                  <a:pos x="537029" y="566057"/>
                </a:cxn>
                <a:cxn ang="0">
                  <a:pos x="638629" y="638629"/>
                </a:cxn>
              </a:cxnLst>
              <a:rect l="txL" t="txT" r="txR" b="txB"/>
              <a:pathLst>
                <a:path w="638629" h="638629">
                  <a:moveTo>
                    <a:pt x="0" y="0"/>
                  </a:moveTo>
                  <a:cubicBezTo>
                    <a:pt x="54429" y="65314"/>
                    <a:pt x="108858" y="130628"/>
                    <a:pt x="130629" y="174171"/>
                  </a:cubicBezTo>
                  <a:cubicBezTo>
                    <a:pt x="152400" y="217714"/>
                    <a:pt x="101601" y="234647"/>
                    <a:pt x="130629" y="261257"/>
                  </a:cubicBezTo>
                  <a:cubicBezTo>
                    <a:pt x="159657" y="287867"/>
                    <a:pt x="263676" y="299962"/>
                    <a:pt x="304800" y="333829"/>
                  </a:cubicBezTo>
                  <a:cubicBezTo>
                    <a:pt x="345924" y="367696"/>
                    <a:pt x="338667" y="425752"/>
                    <a:pt x="377372" y="464457"/>
                  </a:cubicBezTo>
                  <a:cubicBezTo>
                    <a:pt x="416077" y="503162"/>
                    <a:pt x="493486" y="537028"/>
                    <a:pt x="537029" y="566057"/>
                  </a:cubicBezTo>
                  <a:cubicBezTo>
                    <a:pt x="580572" y="595086"/>
                    <a:pt x="609600" y="616857"/>
                    <a:pt x="638629" y="638629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>
          <a:xfrm>
            <a:off x="0" y="253145"/>
            <a:ext cx="12192000" cy="676986"/>
            <a:chOff x="0" y="253145"/>
            <a:chExt cx="12192000" cy="676986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353324" y="253145"/>
              <a:ext cx="2806065" cy="523510"/>
              <a:chOff x="364475" y="353504"/>
              <a:chExt cx="2806065" cy="523510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364475" y="353504"/>
                <a:ext cx="554040" cy="52351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353504"/>
                <a:ext cx="2245360" cy="523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地形与河流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6866" name="Text Box 3"/>
          <p:cNvSpPr txBox="1"/>
          <p:nvPr/>
        </p:nvSpPr>
        <p:spPr>
          <a:xfrm>
            <a:off x="0" y="2360295"/>
            <a:ext cx="5146675" cy="101473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FFFF99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DFKai-SB" panose="03000509000000000000" charset="-120"/>
                <a:ea typeface="DFKai-SB" panose="03000509000000000000" charset="-120"/>
                <a:cs typeface="DFKai-SB" panose="03000509000000000000" charset="-120"/>
              </a:rPr>
              <a:t>观察</a:t>
            </a:r>
            <a:r>
              <a:rPr lang="en-US" altLang="zh-CN" sz="2400" dirty="0">
                <a:latin typeface="DFKai-SB" panose="03000509000000000000" charset="-120"/>
                <a:ea typeface="DFKai-SB" panose="03000509000000000000" charset="-120"/>
                <a:cs typeface="DFKai-SB" panose="03000509000000000000" charset="-120"/>
                <a:sym typeface="+mn-ea"/>
              </a:rPr>
              <a:t>20°N</a:t>
            </a:r>
            <a:r>
              <a:rPr lang="zh-CN" altLang="en-US" sz="2400" dirty="0">
                <a:latin typeface="DFKai-SB" panose="03000509000000000000" charset="-120"/>
                <a:ea typeface="DFKai-SB" panose="03000509000000000000" charset="-120"/>
                <a:cs typeface="DFKai-SB" panose="03000509000000000000" charset="-120"/>
                <a:sym typeface="+mn-ea"/>
              </a:rPr>
              <a:t>自西向东穿过的中南半岛，</a:t>
            </a:r>
            <a:endParaRPr lang="zh-CN" altLang="en-US" sz="2400" dirty="0">
              <a:latin typeface="DFKai-SB" panose="03000509000000000000" charset="-120"/>
              <a:ea typeface="DFKai-SB" panose="03000509000000000000" charset="-120"/>
              <a:cs typeface="DFKai-SB" panose="03000509000000000000" charset="-120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DFKai-SB" panose="03000509000000000000" charset="-120"/>
                <a:ea typeface="DFKai-SB" panose="03000509000000000000" charset="-120"/>
                <a:cs typeface="DFKai-SB" panose="03000509000000000000" charset="-120"/>
              </a:rPr>
              <a:t>可推知中南半岛具有怎样的</a:t>
            </a:r>
            <a:r>
              <a:rPr lang="zh-CN" altLang="en-US" sz="2400" b="1" dirty="0">
                <a:solidFill>
                  <a:srgbClr val="FF0000"/>
                </a:solidFill>
                <a:latin typeface="DFKai-SB" panose="03000509000000000000" charset="-120"/>
                <a:ea typeface="DFKai-SB" panose="03000509000000000000" charset="-120"/>
                <a:cs typeface="DFKai-SB" panose="03000509000000000000" charset="-120"/>
              </a:rPr>
              <a:t>地表形态</a:t>
            </a:r>
            <a:r>
              <a:rPr lang="zh-CN" altLang="en-US" sz="2400" dirty="0">
                <a:latin typeface="DFKai-SB" panose="03000509000000000000" charset="-120"/>
                <a:ea typeface="DFKai-SB" panose="03000509000000000000" charset="-120"/>
                <a:cs typeface="DFKai-SB" panose="03000509000000000000" charset="-120"/>
              </a:rPr>
              <a:t>？</a:t>
            </a:r>
          </a:p>
        </p:txBody>
      </p:sp>
      <p:grpSp>
        <p:nvGrpSpPr>
          <p:cNvPr id="36867" name="组合 7"/>
          <p:cNvGrpSpPr/>
          <p:nvPr/>
        </p:nvGrpSpPr>
        <p:grpSpPr>
          <a:xfrm>
            <a:off x="5144770" y="1044258"/>
            <a:ext cx="6589713" cy="5473700"/>
            <a:chOff x="2409371" y="981075"/>
            <a:chExt cx="6590167" cy="5473700"/>
          </a:xfrm>
        </p:grpSpPr>
        <p:pic>
          <p:nvPicPr>
            <p:cNvPr id="36870" name="Picture 2" descr="7-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413" y="981075"/>
              <a:ext cx="6588125" cy="54737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6871" name="任意多边形 6"/>
            <p:cNvSpPr/>
            <p:nvPr/>
          </p:nvSpPr>
          <p:spPr>
            <a:xfrm>
              <a:off x="2409371" y="2090057"/>
              <a:ext cx="6589486" cy="345924"/>
            </a:xfrm>
            <a:custGeom>
              <a:avLst/>
              <a:gdLst>
                <a:gd name="txL" fmla="*/ 0 w 6589486"/>
                <a:gd name="txT" fmla="*/ 0 h 345924"/>
                <a:gd name="txR" fmla="*/ 6589486 w 6589486"/>
                <a:gd name="txB" fmla="*/ 345924 h 345924"/>
              </a:gdLst>
              <a:ahLst/>
              <a:cxnLst>
                <a:cxn ang="0">
                  <a:pos x="0" y="43543"/>
                </a:cxn>
                <a:cxn ang="0">
                  <a:pos x="841829" y="188686"/>
                </a:cxn>
                <a:cxn ang="0">
                  <a:pos x="2046517" y="290286"/>
                </a:cxn>
                <a:cxn ang="0">
                  <a:pos x="3497943" y="333829"/>
                </a:cxn>
                <a:cxn ang="0">
                  <a:pos x="5399314" y="217714"/>
                </a:cxn>
                <a:cxn ang="0">
                  <a:pos x="6589486" y="0"/>
                </a:cxn>
              </a:cxnLst>
              <a:rect l="txL" t="txT" r="txR" b="txB"/>
              <a:pathLst>
                <a:path w="6589486" h="345924">
                  <a:moveTo>
                    <a:pt x="0" y="43543"/>
                  </a:moveTo>
                  <a:cubicBezTo>
                    <a:pt x="250371" y="95552"/>
                    <a:pt x="500743" y="147562"/>
                    <a:pt x="841829" y="188686"/>
                  </a:cubicBezTo>
                  <a:cubicBezTo>
                    <a:pt x="1182915" y="229810"/>
                    <a:pt x="1603829" y="266096"/>
                    <a:pt x="2046515" y="290286"/>
                  </a:cubicBezTo>
                  <a:cubicBezTo>
                    <a:pt x="2489201" y="314476"/>
                    <a:pt x="2939143" y="345924"/>
                    <a:pt x="3497943" y="333829"/>
                  </a:cubicBezTo>
                  <a:cubicBezTo>
                    <a:pt x="4056743" y="321734"/>
                    <a:pt x="4884058" y="273352"/>
                    <a:pt x="5399315" y="217714"/>
                  </a:cubicBezTo>
                  <a:cubicBezTo>
                    <a:pt x="5914572" y="162076"/>
                    <a:pt x="6252029" y="81038"/>
                    <a:pt x="6589486" y="0"/>
                  </a:cubicBezTo>
                </a:path>
              </a:pathLst>
            </a:custGeom>
            <a:noFill/>
            <a:ln w="508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868" name="TextBox 8"/>
          <p:cNvSpPr txBox="1"/>
          <p:nvPr/>
        </p:nvSpPr>
        <p:spPr>
          <a:xfrm>
            <a:off x="3992245" y="1836420"/>
            <a:ext cx="15128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20°N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780" y="3752850"/>
            <a:ext cx="426593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charset="-122"/>
              </a:rPr>
              <a:t>山河相间，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SimHei" panose="02010609060101010101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charset="-122"/>
              </a:rPr>
              <a:t>纵列分布。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grpSp>
        <p:nvGrpSpPr>
          <p:cNvPr id="2" name="组合 31"/>
          <p:cNvGrpSpPr/>
          <p:nvPr/>
        </p:nvGrpSpPr>
        <p:grpSpPr>
          <a:xfrm>
            <a:off x="5587683" y="1040130"/>
            <a:ext cx="1439862" cy="2714625"/>
            <a:chOff x="2929467" y="1117600"/>
            <a:chExt cx="1439333" cy="2714171"/>
          </a:xfrm>
        </p:grpSpPr>
        <p:sp>
          <p:nvSpPr>
            <p:cNvPr id="35856" name="任意多边形 9"/>
            <p:cNvSpPr/>
            <p:nvPr/>
          </p:nvSpPr>
          <p:spPr>
            <a:xfrm>
              <a:off x="2929467" y="1117600"/>
              <a:ext cx="582990" cy="1756229"/>
            </a:xfrm>
            <a:custGeom>
              <a:avLst/>
              <a:gdLst>
                <a:gd name="txL" fmla="*/ 0 w 582990"/>
                <a:gd name="txT" fmla="*/ 0 h 1756229"/>
                <a:gd name="txR" fmla="*/ 582990 w 582990"/>
                <a:gd name="txB" fmla="*/ 1756229 h 1756229"/>
              </a:gdLst>
              <a:ahLst/>
              <a:cxnLst>
                <a:cxn ang="0">
                  <a:pos x="481390" y="0"/>
                </a:cxn>
                <a:cxn ang="0">
                  <a:pos x="568476" y="203200"/>
                </a:cxn>
                <a:cxn ang="0">
                  <a:pos x="568476" y="290286"/>
                </a:cxn>
                <a:cxn ang="0">
                  <a:pos x="568476" y="435429"/>
                </a:cxn>
                <a:cxn ang="0">
                  <a:pos x="524933" y="566057"/>
                </a:cxn>
                <a:cxn ang="0">
                  <a:pos x="452362" y="624114"/>
                </a:cxn>
                <a:cxn ang="0">
                  <a:pos x="423333" y="682171"/>
                </a:cxn>
                <a:cxn ang="0">
                  <a:pos x="379790" y="769257"/>
                </a:cxn>
                <a:cxn ang="0">
                  <a:pos x="321733" y="725714"/>
                </a:cxn>
                <a:cxn ang="0">
                  <a:pos x="249162" y="827314"/>
                </a:cxn>
                <a:cxn ang="0">
                  <a:pos x="89504" y="972457"/>
                </a:cxn>
                <a:cxn ang="0">
                  <a:pos x="45962" y="1088571"/>
                </a:cxn>
                <a:cxn ang="0">
                  <a:pos x="31447" y="1175657"/>
                </a:cxn>
                <a:cxn ang="0">
                  <a:pos x="2419" y="1219200"/>
                </a:cxn>
                <a:cxn ang="0">
                  <a:pos x="45962" y="1335314"/>
                </a:cxn>
                <a:cxn ang="0">
                  <a:pos x="74990" y="1509486"/>
                </a:cxn>
                <a:cxn ang="0">
                  <a:pos x="89504" y="1596571"/>
                </a:cxn>
                <a:cxn ang="0">
                  <a:pos x="2419" y="1756229"/>
                </a:cxn>
              </a:cxnLst>
              <a:rect l="txL" t="txT" r="txR" b="txB"/>
              <a:pathLst>
                <a:path w="582990" h="1756229">
                  <a:moveTo>
                    <a:pt x="481390" y="0"/>
                  </a:moveTo>
                  <a:cubicBezTo>
                    <a:pt x="517676" y="77409"/>
                    <a:pt x="553962" y="154819"/>
                    <a:pt x="568476" y="203200"/>
                  </a:cubicBezTo>
                  <a:cubicBezTo>
                    <a:pt x="582990" y="251581"/>
                    <a:pt x="568476" y="290286"/>
                    <a:pt x="568476" y="290286"/>
                  </a:cubicBezTo>
                  <a:cubicBezTo>
                    <a:pt x="568476" y="328991"/>
                    <a:pt x="575733" y="389467"/>
                    <a:pt x="568476" y="435429"/>
                  </a:cubicBezTo>
                  <a:cubicBezTo>
                    <a:pt x="561219" y="481391"/>
                    <a:pt x="544285" y="534610"/>
                    <a:pt x="524933" y="566057"/>
                  </a:cubicBezTo>
                  <a:cubicBezTo>
                    <a:pt x="505581" y="597504"/>
                    <a:pt x="469295" y="604762"/>
                    <a:pt x="452362" y="624114"/>
                  </a:cubicBezTo>
                  <a:cubicBezTo>
                    <a:pt x="435429" y="643466"/>
                    <a:pt x="423333" y="682171"/>
                    <a:pt x="423333" y="682171"/>
                  </a:cubicBezTo>
                  <a:cubicBezTo>
                    <a:pt x="411238" y="706361"/>
                    <a:pt x="396723" y="762000"/>
                    <a:pt x="379790" y="769257"/>
                  </a:cubicBezTo>
                  <a:cubicBezTo>
                    <a:pt x="362857" y="776514"/>
                    <a:pt x="343504" y="716038"/>
                    <a:pt x="321733" y="725714"/>
                  </a:cubicBezTo>
                  <a:cubicBezTo>
                    <a:pt x="299962" y="735390"/>
                    <a:pt x="287867" y="786190"/>
                    <a:pt x="249162" y="827314"/>
                  </a:cubicBezTo>
                  <a:cubicBezTo>
                    <a:pt x="210457" y="868438"/>
                    <a:pt x="123371" y="928914"/>
                    <a:pt x="89504" y="972457"/>
                  </a:cubicBezTo>
                  <a:cubicBezTo>
                    <a:pt x="55637" y="1016000"/>
                    <a:pt x="55638" y="1054704"/>
                    <a:pt x="45962" y="1088571"/>
                  </a:cubicBezTo>
                  <a:cubicBezTo>
                    <a:pt x="36286" y="1122438"/>
                    <a:pt x="38704" y="1153886"/>
                    <a:pt x="31447" y="1175657"/>
                  </a:cubicBezTo>
                  <a:cubicBezTo>
                    <a:pt x="24190" y="1197428"/>
                    <a:pt x="0" y="1192591"/>
                    <a:pt x="2419" y="1219200"/>
                  </a:cubicBezTo>
                  <a:cubicBezTo>
                    <a:pt x="4838" y="1245810"/>
                    <a:pt x="33867" y="1286933"/>
                    <a:pt x="45962" y="1335314"/>
                  </a:cubicBezTo>
                  <a:cubicBezTo>
                    <a:pt x="58057" y="1383695"/>
                    <a:pt x="74990" y="1509486"/>
                    <a:pt x="74990" y="1509486"/>
                  </a:cubicBezTo>
                  <a:cubicBezTo>
                    <a:pt x="82247" y="1553029"/>
                    <a:pt x="101599" y="1555447"/>
                    <a:pt x="89504" y="1596571"/>
                  </a:cubicBezTo>
                  <a:cubicBezTo>
                    <a:pt x="77409" y="1637695"/>
                    <a:pt x="39914" y="1696962"/>
                    <a:pt x="2419" y="1756229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7" name="任意多边形 11"/>
            <p:cNvSpPr/>
            <p:nvPr/>
          </p:nvSpPr>
          <p:spPr>
            <a:xfrm>
              <a:off x="3207657" y="1132114"/>
              <a:ext cx="372533" cy="1727200"/>
            </a:xfrm>
            <a:custGeom>
              <a:avLst/>
              <a:gdLst>
                <a:gd name="txL" fmla="*/ 0 w 372533"/>
                <a:gd name="txT" fmla="*/ 0 h 1727200"/>
                <a:gd name="txR" fmla="*/ 372533 w 372533"/>
                <a:gd name="txB" fmla="*/ 1727200 h 1727200"/>
              </a:gdLst>
              <a:ahLst/>
              <a:cxnLst>
                <a:cxn ang="0">
                  <a:pos x="290286" y="0"/>
                </a:cxn>
                <a:cxn ang="0">
                  <a:pos x="362857" y="232229"/>
                </a:cxn>
                <a:cxn ang="0">
                  <a:pos x="348343" y="580572"/>
                </a:cxn>
                <a:cxn ang="0">
                  <a:pos x="304800" y="667657"/>
                </a:cxn>
                <a:cxn ang="0">
                  <a:pos x="348343" y="754743"/>
                </a:cxn>
                <a:cxn ang="0">
                  <a:pos x="275772" y="798286"/>
                </a:cxn>
                <a:cxn ang="0">
                  <a:pos x="232229" y="841829"/>
                </a:cxn>
                <a:cxn ang="0">
                  <a:pos x="261257" y="914400"/>
                </a:cxn>
                <a:cxn ang="0">
                  <a:pos x="246743" y="957943"/>
                </a:cxn>
                <a:cxn ang="0">
                  <a:pos x="232229" y="1146629"/>
                </a:cxn>
                <a:cxn ang="0">
                  <a:pos x="217714" y="1277257"/>
                </a:cxn>
                <a:cxn ang="0">
                  <a:pos x="130629" y="1262743"/>
                </a:cxn>
                <a:cxn ang="0">
                  <a:pos x="87086" y="1349829"/>
                </a:cxn>
                <a:cxn ang="0">
                  <a:pos x="29029" y="1407886"/>
                </a:cxn>
                <a:cxn ang="0">
                  <a:pos x="29029" y="1465943"/>
                </a:cxn>
                <a:cxn ang="0">
                  <a:pos x="72572" y="1465943"/>
                </a:cxn>
                <a:cxn ang="0">
                  <a:pos x="72572" y="1538515"/>
                </a:cxn>
                <a:cxn ang="0">
                  <a:pos x="29029" y="1654629"/>
                </a:cxn>
                <a:cxn ang="0">
                  <a:pos x="0" y="1727200"/>
                </a:cxn>
              </a:cxnLst>
              <a:rect l="txL" t="txT" r="txR" b="txB"/>
              <a:pathLst>
                <a:path w="372533" h="1727200">
                  <a:moveTo>
                    <a:pt x="290286" y="0"/>
                  </a:moveTo>
                  <a:cubicBezTo>
                    <a:pt x="321733" y="67733"/>
                    <a:pt x="353181" y="135467"/>
                    <a:pt x="362857" y="232229"/>
                  </a:cubicBezTo>
                  <a:cubicBezTo>
                    <a:pt x="372533" y="328991"/>
                    <a:pt x="358019" y="508001"/>
                    <a:pt x="348343" y="580572"/>
                  </a:cubicBezTo>
                  <a:cubicBezTo>
                    <a:pt x="338667" y="653143"/>
                    <a:pt x="304800" y="638629"/>
                    <a:pt x="304800" y="667657"/>
                  </a:cubicBezTo>
                  <a:cubicBezTo>
                    <a:pt x="304800" y="696685"/>
                    <a:pt x="353181" y="732972"/>
                    <a:pt x="348343" y="754743"/>
                  </a:cubicBezTo>
                  <a:cubicBezTo>
                    <a:pt x="343505" y="776514"/>
                    <a:pt x="295124" y="783772"/>
                    <a:pt x="275772" y="798286"/>
                  </a:cubicBezTo>
                  <a:cubicBezTo>
                    <a:pt x="256420" y="812800"/>
                    <a:pt x="234648" y="822477"/>
                    <a:pt x="232229" y="841829"/>
                  </a:cubicBezTo>
                  <a:cubicBezTo>
                    <a:pt x="229810" y="861181"/>
                    <a:pt x="258838" y="895048"/>
                    <a:pt x="261257" y="914400"/>
                  </a:cubicBezTo>
                  <a:cubicBezTo>
                    <a:pt x="263676" y="933752"/>
                    <a:pt x="251581" y="919238"/>
                    <a:pt x="246743" y="957943"/>
                  </a:cubicBezTo>
                  <a:cubicBezTo>
                    <a:pt x="241905" y="996648"/>
                    <a:pt x="237067" y="1093410"/>
                    <a:pt x="232229" y="1146629"/>
                  </a:cubicBezTo>
                  <a:cubicBezTo>
                    <a:pt x="227391" y="1199848"/>
                    <a:pt x="234647" y="1257905"/>
                    <a:pt x="217714" y="1277257"/>
                  </a:cubicBezTo>
                  <a:cubicBezTo>
                    <a:pt x="200781" y="1296609"/>
                    <a:pt x="152400" y="1250648"/>
                    <a:pt x="130629" y="1262743"/>
                  </a:cubicBezTo>
                  <a:cubicBezTo>
                    <a:pt x="108858" y="1274838"/>
                    <a:pt x="104019" y="1325639"/>
                    <a:pt x="87086" y="1349829"/>
                  </a:cubicBezTo>
                  <a:cubicBezTo>
                    <a:pt x="70153" y="1374019"/>
                    <a:pt x="38705" y="1388534"/>
                    <a:pt x="29029" y="1407886"/>
                  </a:cubicBezTo>
                  <a:cubicBezTo>
                    <a:pt x="19353" y="1427238"/>
                    <a:pt x="21772" y="1456267"/>
                    <a:pt x="29029" y="1465943"/>
                  </a:cubicBezTo>
                  <a:cubicBezTo>
                    <a:pt x="36286" y="1475619"/>
                    <a:pt x="65315" y="1453848"/>
                    <a:pt x="72572" y="1465943"/>
                  </a:cubicBezTo>
                  <a:cubicBezTo>
                    <a:pt x="79829" y="1478038"/>
                    <a:pt x="79829" y="1507067"/>
                    <a:pt x="72572" y="1538515"/>
                  </a:cubicBezTo>
                  <a:cubicBezTo>
                    <a:pt x="65315" y="1569963"/>
                    <a:pt x="41124" y="1623182"/>
                    <a:pt x="29029" y="1654629"/>
                  </a:cubicBezTo>
                  <a:cubicBezTo>
                    <a:pt x="16934" y="1686076"/>
                    <a:pt x="0" y="1727200"/>
                    <a:pt x="0" y="1727200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8" name="任意多边形 12"/>
            <p:cNvSpPr/>
            <p:nvPr/>
          </p:nvSpPr>
          <p:spPr>
            <a:xfrm>
              <a:off x="3408438" y="2409371"/>
              <a:ext cx="149981" cy="856343"/>
            </a:xfrm>
            <a:custGeom>
              <a:avLst/>
              <a:gdLst>
                <a:gd name="txL" fmla="*/ 0 w 149981"/>
                <a:gd name="txT" fmla="*/ 0 h 856343"/>
                <a:gd name="txR" fmla="*/ 149981 w 149981"/>
                <a:gd name="txB" fmla="*/ 856343 h 856343"/>
              </a:gdLst>
              <a:ahLst/>
              <a:cxnLst>
                <a:cxn ang="0">
                  <a:pos x="89505" y="0"/>
                </a:cxn>
                <a:cxn ang="0">
                  <a:pos x="31448" y="174172"/>
                </a:cxn>
                <a:cxn ang="0">
                  <a:pos x="2419" y="246743"/>
                </a:cxn>
                <a:cxn ang="0">
                  <a:pos x="16933" y="362858"/>
                </a:cxn>
                <a:cxn ang="0">
                  <a:pos x="74991" y="449943"/>
                </a:cxn>
                <a:cxn ang="0">
                  <a:pos x="74991" y="551543"/>
                </a:cxn>
                <a:cxn ang="0">
                  <a:pos x="133048" y="638629"/>
                </a:cxn>
                <a:cxn ang="0">
                  <a:pos x="133048" y="696686"/>
                </a:cxn>
                <a:cxn ang="0">
                  <a:pos x="147562" y="812800"/>
                </a:cxn>
                <a:cxn ang="0">
                  <a:pos x="118533" y="856343"/>
                </a:cxn>
              </a:cxnLst>
              <a:rect l="txL" t="txT" r="txR" b="txB"/>
              <a:pathLst>
                <a:path w="149981" h="856343">
                  <a:moveTo>
                    <a:pt x="89505" y="0"/>
                  </a:moveTo>
                  <a:cubicBezTo>
                    <a:pt x="67733" y="66524"/>
                    <a:pt x="45962" y="133048"/>
                    <a:pt x="31448" y="174172"/>
                  </a:cubicBezTo>
                  <a:cubicBezTo>
                    <a:pt x="16934" y="215296"/>
                    <a:pt x="4838" y="215295"/>
                    <a:pt x="2419" y="246743"/>
                  </a:cubicBezTo>
                  <a:cubicBezTo>
                    <a:pt x="0" y="278191"/>
                    <a:pt x="4838" y="328991"/>
                    <a:pt x="16933" y="362858"/>
                  </a:cubicBezTo>
                  <a:cubicBezTo>
                    <a:pt x="29028" y="396725"/>
                    <a:pt x="65315" y="418496"/>
                    <a:pt x="74991" y="449943"/>
                  </a:cubicBezTo>
                  <a:cubicBezTo>
                    <a:pt x="84667" y="481391"/>
                    <a:pt x="65315" y="520095"/>
                    <a:pt x="74991" y="551543"/>
                  </a:cubicBezTo>
                  <a:cubicBezTo>
                    <a:pt x="84667" y="582991"/>
                    <a:pt x="123372" y="614439"/>
                    <a:pt x="133048" y="638629"/>
                  </a:cubicBezTo>
                  <a:cubicBezTo>
                    <a:pt x="142724" y="662819"/>
                    <a:pt x="130629" y="667658"/>
                    <a:pt x="133048" y="696686"/>
                  </a:cubicBezTo>
                  <a:cubicBezTo>
                    <a:pt x="135467" y="725715"/>
                    <a:pt x="149981" y="786191"/>
                    <a:pt x="147562" y="812800"/>
                  </a:cubicBezTo>
                  <a:cubicBezTo>
                    <a:pt x="145143" y="839410"/>
                    <a:pt x="131838" y="847876"/>
                    <a:pt x="118533" y="856343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任意多边形 13"/>
            <p:cNvSpPr/>
            <p:nvPr/>
          </p:nvSpPr>
          <p:spPr>
            <a:xfrm>
              <a:off x="3599543" y="1132114"/>
              <a:ext cx="638628" cy="2699657"/>
            </a:xfrm>
            <a:custGeom>
              <a:avLst/>
              <a:gdLst>
                <a:gd name="txL" fmla="*/ 0 w 638628"/>
                <a:gd name="txT" fmla="*/ 0 h 2699657"/>
                <a:gd name="txR" fmla="*/ 638628 w 638628"/>
                <a:gd name="txB" fmla="*/ 2699657 h 2699657"/>
              </a:gdLst>
              <a:ahLst/>
              <a:cxnLst>
                <a:cxn ang="0">
                  <a:pos x="0" y="0"/>
                </a:cxn>
                <a:cxn ang="0">
                  <a:pos x="72571" y="319315"/>
                </a:cxn>
                <a:cxn ang="0">
                  <a:pos x="43543" y="566057"/>
                </a:cxn>
                <a:cxn ang="0">
                  <a:pos x="43543" y="711200"/>
                </a:cxn>
                <a:cxn ang="0">
                  <a:pos x="72571" y="783772"/>
                </a:cxn>
                <a:cxn ang="0">
                  <a:pos x="58057" y="914400"/>
                </a:cxn>
                <a:cxn ang="0">
                  <a:pos x="130628" y="1045029"/>
                </a:cxn>
                <a:cxn ang="0">
                  <a:pos x="145143" y="1161145"/>
                </a:cxn>
                <a:cxn ang="0">
                  <a:pos x="43543" y="1219202"/>
                </a:cxn>
                <a:cxn ang="0">
                  <a:pos x="29028" y="1306288"/>
                </a:cxn>
                <a:cxn ang="0">
                  <a:pos x="87086" y="1349831"/>
                </a:cxn>
                <a:cxn ang="0">
                  <a:pos x="232228" y="1335317"/>
                </a:cxn>
                <a:cxn ang="0">
                  <a:pos x="174171" y="1436917"/>
                </a:cxn>
                <a:cxn ang="0">
                  <a:pos x="130628" y="1596574"/>
                </a:cxn>
                <a:cxn ang="0">
                  <a:pos x="188686" y="1553031"/>
                </a:cxn>
                <a:cxn ang="0">
                  <a:pos x="319314" y="1582059"/>
                </a:cxn>
                <a:cxn ang="0">
                  <a:pos x="362857" y="1509488"/>
                </a:cxn>
                <a:cxn ang="0">
                  <a:pos x="464457" y="1582059"/>
                </a:cxn>
                <a:cxn ang="0">
                  <a:pos x="508000" y="1712688"/>
                </a:cxn>
                <a:cxn ang="0">
                  <a:pos x="508000" y="1814288"/>
                </a:cxn>
                <a:cxn ang="0">
                  <a:pos x="609600" y="1886859"/>
                </a:cxn>
                <a:cxn ang="0">
                  <a:pos x="609600" y="2002974"/>
                </a:cxn>
                <a:cxn ang="0">
                  <a:pos x="624114" y="2293257"/>
                </a:cxn>
                <a:cxn ang="0">
                  <a:pos x="624114" y="2351315"/>
                </a:cxn>
                <a:cxn ang="0">
                  <a:pos x="537028" y="2365829"/>
                </a:cxn>
                <a:cxn ang="0">
                  <a:pos x="478971" y="2409373"/>
                </a:cxn>
                <a:cxn ang="0">
                  <a:pos x="464457" y="2525487"/>
                </a:cxn>
                <a:cxn ang="0">
                  <a:pos x="537028" y="2612573"/>
                </a:cxn>
                <a:cxn ang="0">
                  <a:pos x="624114" y="2699657"/>
                </a:cxn>
              </a:cxnLst>
              <a:rect l="txL" t="txT" r="txR" b="txB"/>
              <a:pathLst>
                <a:path w="638628" h="2699657">
                  <a:moveTo>
                    <a:pt x="0" y="0"/>
                  </a:moveTo>
                  <a:cubicBezTo>
                    <a:pt x="32657" y="112486"/>
                    <a:pt x="65314" y="224972"/>
                    <a:pt x="72571" y="319315"/>
                  </a:cubicBezTo>
                  <a:cubicBezTo>
                    <a:pt x="79828" y="413658"/>
                    <a:pt x="48381" y="500743"/>
                    <a:pt x="43543" y="566057"/>
                  </a:cubicBezTo>
                  <a:cubicBezTo>
                    <a:pt x="38705" y="631371"/>
                    <a:pt x="38705" y="674914"/>
                    <a:pt x="43543" y="711200"/>
                  </a:cubicBezTo>
                  <a:cubicBezTo>
                    <a:pt x="48381" y="747486"/>
                    <a:pt x="70152" y="749905"/>
                    <a:pt x="72571" y="783772"/>
                  </a:cubicBezTo>
                  <a:cubicBezTo>
                    <a:pt x="74990" y="817639"/>
                    <a:pt x="48381" y="870857"/>
                    <a:pt x="58057" y="914400"/>
                  </a:cubicBezTo>
                  <a:cubicBezTo>
                    <a:pt x="67733" y="957943"/>
                    <a:pt x="116114" y="1003905"/>
                    <a:pt x="130628" y="1045029"/>
                  </a:cubicBezTo>
                  <a:cubicBezTo>
                    <a:pt x="145142" y="1086153"/>
                    <a:pt x="159657" y="1132115"/>
                    <a:pt x="145143" y="1161143"/>
                  </a:cubicBezTo>
                  <a:cubicBezTo>
                    <a:pt x="130629" y="1190171"/>
                    <a:pt x="62895" y="1195010"/>
                    <a:pt x="43543" y="1219200"/>
                  </a:cubicBezTo>
                  <a:cubicBezTo>
                    <a:pt x="24191" y="1243390"/>
                    <a:pt x="21771" y="1284515"/>
                    <a:pt x="29028" y="1306286"/>
                  </a:cubicBezTo>
                  <a:cubicBezTo>
                    <a:pt x="36285" y="1328057"/>
                    <a:pt x="53219" y="1344991"/>
                    <a:pt x="87086" y="1349829"/>
                  </a:cubicBezTo>
                  <a:cubicBezTo>
                    <a:pt x="120953" y="1354667"/>
                    <a:pt x="217714" y="1320801"/>
                    <a:pt x="232228" y="1335315"/>
                  </a:cubicBezTo>
                  <a:cubicBezTo>
                    <a:pt x="246742" y="1349829"/>
                    <a:pt x="191104" y="1393372"/>
                    <a:pt x="174171" y="1436915"/>
                  </a:cubicBezTo>
                  <a:cubicBezTo>
                    <a:pt x="157238" y="1480458"/>
                    <a:pt x="128209" y="1577220"/>
                    <a:pt x="130628" y="1596572"/>
                  </a:cubicBezTo>
                  <a:cubicBezTo>
                    <a:pt x="133047" y="1615924"/>
                    <a:pt x="157238" y="1555448"/>
                    <a:pt x="188686" y="1553029"/>
                  </a:cubicBezTo>
                  <a:cubicBezTo>
                    <a:pt x="220134" y="1550610"/>
                    <a:pt x="290286" y="1589314"/>
                    <a:pt x="319314" y="1582057"/>
                  </a:cubicBezTo>
                  <a:cubicBezTo>
                    <a:pt x="348342" y="1574800"/>
                    <a:pt x="338667" y="1509486"/>
                    <a:pt x="362857" y="1509486"/>
                  </a:cubicBezTo>
                  <a:cubicBezTo>
                    <a:pt x="387047" y="1509486"/>
                    <a:pt x="440267" y="1548190"/>
                    <a:pt x="464457" y="1582057"/>
                  </a:cubicBezTo>
                  <a:cubicBezTo>
                    <a:pt x="488647" y="1615924"/>
                    <a:pt x="500743" y="1673981"/>
                    <a:pt x="508000" y="1712686"/>
                  </a:cubicBezTo>
                  <a:cubicBezTo>
                    <a:pt x="515257" y="1751391"/>
                    <a:pt x="491067" y="1785258"/>
                    <a:pt x="508000" y="1814286"/>
                  </a:cubicBezTo>
                  <a:cubicBezTo>
                    <a:pt x="524933" y="1843314"/>
                    <a:pt x="592667" y="1855409"/>
                    <a:pt x="609600" y="1886857"/>
                  </a:cubicBezTo>
                  <a:cubicBezTo>
                    <a:pt x="626533" y="1918305"/>
                    <a:pt x="607181" y="1935239"/>
                    <a:pt x="609600" y="2002972"/>
                  </a:cubicBezTo>
                  <a:cubicBezTo>
                    <a:pt x="612019" y="2070705"/>
                    <a:pt x="621695" y="2235200"/>
                    <a:pt x="624114" y="2293257"/>
                  </a:cubicBezTo>
                  <a:cubicBezTo>
                    <a:pt x="626533" y="2351314"/>
                    <a:pt x="638628" y="2339220"/>
                    <a:pt x="624114" y="2351315"/>
                  </a:cubicBezTo>
                  <a:cubicBezTo>
                    <a:pt x="609600" y="2363410"/>
                    <a:pt x="561218" y="2356153"/>
                    <a:pt x="537028" y="2365829"/>
                  </a:cubicBezTo>
                  <a:cubicBezTo>
                    <a:pt x="512838" y="2375505"/>
                    <a:pt x="491066" y="2382763"/>
                    <a:pt x="478971" y="2409372"/>
                  </a:cubicBezTo>
                  <a:cubicBezTo>
                    <a:pt x="466876" y="2435981"/>
                    <a:pt x="454781" y="2491619"/>
                    <a:pt x="464457" y="2525486"/>
                  </a:cubicBezTo>
                  <a:cubicBezTo>
                    <a:pt x="474133" y="2559353"/>
                    <a:pt x="510419" y="2583544"/>
                    <a:pt x="537028" y="2612572"/>
                  </a:cubicBezTo>
                  <a:cubicBezTo>
                    <a:pt x="563637" y="2641600"/>
                    <a:pt x="593875" y="2670628"/>
                    <a:pt x="624114" y="2699657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任意多边形 14"/>
            <p:cNvSpPr/>
            <p:nvPr/>
          </p:nvSpPr>
          <p:spPr>
            <a:xfrm>
              <a:off x="3730171" y="1828800"/>
              <a:ext cx="638629" cy="638629"/>
            </a:xfrm>
            <a:custGeom>
              <a:avLst/>
              <a:gdLst>
                <a:gd name="txL" fmla="*/ 0 w 638629"/>
                <a:gd name="txT" fmla="*/ 0 h 638629"/>
                <a:gd name="txR" fmla="*/ 638629 w 638629"/>
                <a:gd name="txB" fmla="*/ 638629 h 638629"/>
              </a:gdLst>
              <a:ahLst/>
              <a:cxnLst>
                <a:cxn ang="0">
                  <a:pos x="0" y="0"/>
                </a:cxn>
                <a:cxn ang="0">
                  <a:pos x="130629" y="174171"/>
                </a:cxn>
                <a:cxn ang="0">
                  <a:pos x="130629" y="261257"/>
                </a:cxn>
                <a:cxn ang="0">
                  <a:pos x="304800" y="333829"/>
                </a:cxn>
                <a:cxn ang="0">
                  <a:pos x="377372" y="464457"/>
                </a:cxn>
                <a:cxn ang="0">
                  <a:pos x="537029" y="566057"/>
                </a:cxn>
                <a:cxn ang="0">
                  <a:pos x="638629" y="638629"/>
                </a:cxn>
              </a:cxnLst>
              <a:rect l="txL" t="txT" r="txR" b="txB"/>
              <a:pathLst>
                <a:path w="638629" h="638629">
                  <a:moveTo>
                    <a:pt x="0" y="0"/>
                  </a:moveTo>
                  <a:cubicBezTo>
                    <a:pt x="54429" y="65314"/>
                    <a:pt x="108858" y="130628"/>
                    <a:pt x="130629" y="174171"/>
                  </a:cubicBezTo>
                  <a:cubicBezTo>
                    <a:pt x="152400" y="217714"/>
                    <a:pt x="101601" y="234647"/>
                    <a:pt x="130629" y="261257"/>
                  </a:cubicBezTo>
                  <a:cubicBezTo>
                    <a:pt x="159657" y="287867"/>
                    <a:pt x="263676" y="299962"/>
                    <a:pt x="304800" y="333829"/>
                  </a:cubicBezTo>
                  <a:cubicBezTo>
                    <a:pt x="345924" y="367696"/>
                    <a:pt x="338667" y="425752"/>
                    <a:pt x="377372" y="464457"/>
                  </a:cubicBezTo>
                  <a:cubicBezTo>
                    <a:pt x="416077" y="503162"/>
                    <a:pt x="493486" y="537028"/>
                    <a:pt x="537029" y="566057"/>
                  </a:cubicBezTo>
                  <a:cubicBezTo>
                    <a:pt x="580572" y="595086"/>
                    <a:pt x="609600" y="616857"/>
                    <a:pt x="638629" y="638629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46990"/>
            <a:ext cx="5077460" cy="3808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45" y="3108325"/>
            <a:ext cx="5420360" cy="3480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9734" name="Text Box 6"/>
          <p:cNvSpPr txBox="1"/>
          <p:nvPr/>
        </p:nvSpPr>
        <p:spPr>
          <a:xfrm>
            <a:off x="525463" y="4090035"/>
            <a:ext cx="4105275" cy="645160"/>
          </a:xfrm>
          <a:prstGeom prst="rect">
            <a:avLst/>
          </a:prstGeom>
          <a:solidFill>
            <a:srgbClr val="CC99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SimHei" panose="02010609060101010101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SimHei" panose="02010609060101010101" charset="-122"/>
              </a:rPr>
              <a:t>中南半岛的河流上游奔腾在崇山峻岭之中，蕴藏着丰富的水力资源。</a:t>
            </a:r>
          </a:p>
        </p:txBody>
      </p:sp>
      <p:sp>
        <p:nvSpPr>
          <p:cNvPr id="329735" name="Text Box 7"/>
          <p:cNvSpPr txBox="1"/>
          <p:nvPr/>
        </p:nvSpPr>
        <p:spPr>
          <a:xfrm>
            <a:off x="7397433" y="1875155"/>
            <a:ext cx="4105275" cy="922020"/>
          </a:xfrm>
          <a:prstGeom prst="rect">
            <a:avLst/>
          </a:prstGeom>
          <a:solidFill>
            <a:srgbClr val="CC99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SimHei" panose="02010609060101010101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SimHei" panose="02010609060101010101" charset="-122"/>
              </a:rPr>
              <a:t>中南半岛的河流进入下游后，水流平缓，泥沙沉各形成冲积平原，是东南亚的重要的农业地区。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4" grpId="0" bldLvl="0" animBg="1"/>
      <p:bldP spid="32973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4" descr="http://m.tuniucdn.com/filebroker/cdn/snc/f0/3c/f03c56012e0ebb96ea688a4b462fcf26_w800_h0_c0_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60350"/>
            <a:ext cx="8763000" cy="5805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TextBox 6"/>
          <p:cNvSpPr txBox="1"/>
          <p:nvPr/>
        </p:nvSpPr>
        <p:spPr>
          <a:xfrm>
            <a:off x="9147175" y="2249170"/>
            <a:ext cx="2089150" cy="522288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佛教寺庙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>
          <a:xfrm>
            <a:off x="0" y="253145"/>
            <a:ext cx="12192000" cy="676986"/>
            <a:chOff x="0" y="253145"/>
            <a:chExt cx="12192000" cy="676986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353324" y="253145"/>
              <a:ext cx="2806065" cy="523510"/>
              <a:chOff x="364475" y="353504"/>
              <a:chExt cx="2806065" cy="523510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364475" y="353504"/>
                <a:ext cx="554040" cy="52351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353504"/>
                <a:ext cx="2245360" cy="523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地形与河流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流程图: 终止 1"/>
          <p:cNvSpPr/>
          <p:nvPr/>
        </p:nvSpPr>
        <p:spPr>
          <a:xfrm>
            <a:off x="353060" y="1273810"/>
            <a:ext cx="2216785" cy="681990"/>
          </a:xfrm>
          <a:prstGeom prst="flowChartTerminator">
            <a:avLst/>
          </a:prstGeom>
          <a:ln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马来群岛</a:t>
            </a:r>
          </a:p>
        </p:txBody>
      </p:sp>
      <p:pic>
        <p:nvPicPr>
          <p:cNvPr id="38914" name="Picture 2" descr="7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558" y="1021080"/>
            <a:ext cx="6588125" cy="5473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5270" y="2501265"/>
            <a:ext cx="50349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地形类型：地形崎岖，</a:t>
            </a:r>
            <a:r>
              <a:rPr lang="en-US" altLang="zh-CN" sz="2000" b="1" dirty="0"/>
              <a:t>______</a:t>
            </a:r>
            <a:r>
              <a:rPr lang="zh-CN" altLang="zh-CN" sz="2000" b="1" dirty="0">
                <a:ea typeface="SimSun" panose="02010600030101010101" pitchFamily="2" charset="-122"/>
              </a:rPr>
              <a:t>多</a:t>
            </a:r>
            <a:r>
              <a:rPr lang="en-US" altLang="zh-CN" sz="2000" b="1" dirty="0"/>
              <a:t>_____</a:t>
            </a:r>
            <a:r>
              <a:rPr lang="zh-CN" altLang="en-US" sz="2000" b="1" dirty="0">
                <a:ea typeface="SimSun" panose="02010600030101010101" pitchFamily="2" charset="-122"/>
              </a:rPr>
              <a:t>少</a:t>
            </a:r>
            <a:r>
              <a:rPr lang="zh-CN" altLang="en-US" sz="2000" b="1" dirty="0">
                <a:ea typeface="SimSun" panose="02010600030101010101" pitchFamily="2" charset="-122"/>
                <a:sym typeface="+mn-ea"/>
              </a:rPr>
              <a:t>。</a:t>
            </a:r>
          </a:p>
          <a:p>
            <a:endParaRPr lang="zh-CN" altLang="en-US" sz="2000" b="1" dirty="0">
              <a:ea typeface="SimSun" panose="02010600030101010101" pitchFamily="2" charset="-122"/>
              <a:sym typeface="+mn-ea"/>
            </a:endParaRPr>
          </a:p>
          <a:p>
            <a:r>
              <a:rPr lang="zh-CN" altLang="en-US" sz="2000" b="1" dirty="0">
                <a:ea typeface="SimSun" panose="02010600030101010101" pitchFamily="2" charset="-122"/>
                <a:sym typeface="+mn-ea"/>
              </a:rPr>
              <a:t>这样的地形和面积对该区域的河流有何影响？</a:t>
            </a:r>
          </a:p>
          <a:p>
            <a:endParaRPr lang="zh-CN" altLang="en-US" sz="2000" b="1" dirty="0">
              <a:ea typeface="SimSun" panose="02010600030101010101" pitchFamily="2" charset="-122"/>
              <a:sym typeface="+mn-ea"/>
            </a:endParaRPr>
          </a:p>
          <a:p>
            <a:r>
              <a:rPr lang="zh-CN" altLang="en-US" sz="2000" b="1" dirty="0">
                <a:ea typeface="SimSun" panose="02010600030101010101" pitchFamily="2" charset="-122"/>
                <a:sym typeface="+mn-ea"/>
              </a:rPr>
              <a:t>对长度：</a:t>
            </a:r>
            <a:r>
              <a:rPr lang="en-US" altLang="zh-CN" sz="2000" b="1" dirty="0">
                <a:ea typeface="SimSun" panose="02010600030101010101" pitchFamily="2" charset="-122"/>
                <a:sym typeface="+mn-ea"/>
              </a:rPr>
              <a:t>__________________</a:t>
            </a:r>
          </a:p>
          <a:p>
            <a:endParaRPr lang="zh-CN" altLang="en-US" sz="2000" b="1" dirty="0">
              <a:ea typeface="SimSun" panose="02010600030101010101" pitchFamily="2" charset="-122"/>
              <a:sym typeface="+mn-ea"/>
            </a:endParaRPr>
          </a:p>
          <a:p>
            <a:r>
              <a:rPr lang="zh-CN" altLang="en-US" sz="2000" b="1" dirty="0">
                <a:ea typeface="SimSun" panose="02010600030101010101" pitchFamily="2" charset="-122"/>
                <a:sym typeface="+mn-ea"/>
              </a:rPr>
              <a:t>对流速：</a:t>
            </a:r>
            <a:r>
              <a:rPr lang="en-US" altLang="zh-CN" sz="2000" b="1" dirty="0">
                <a:ea typeface="SimSun" panose="02010600030101010101" pitchFamily="2" charset="-122"/>
                <a:sym typeface="+mn-ea"/>
              </a:rPr>
              <a:t>__________________</a:t>
            </a:r>
            <a:endParaRPr lang="zh-CN" altLang="en-US" sz="2000" b="1" dirty="0"/>
          </a:p>
          <a:p>
            <a:endParaRPr lang="zh-CN" altLang="en-US" sz="2000" b="1" dirty="0"/>
          </a:p>
          <a:p>
            <a:endParaRPr lang="zh-CN" altLang="en-US" sz="2000" b="1" dirty="0">
              <a:ea typeface="SimSun" panose="02010600030101010101" pitchFamily="2" charset="-122"/>
              <a:sym typeface="+mn-ea"/>
            </a:endParaRPr>
          </a:p>
        </p:txBody>
      </p:sp>
      <p:sp>
        <p:nvSpPr>
          <p:cNvPr id="165" name="TextBox 4"/>
          <p:cNvSpPr txBox="1"/>
          <p:nvPr/>
        </p:nvSpPr>
        <p:spPr>
          <a:xfrm>
            <a:off x="2947988" y="230187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山地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48113" y="2301875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平原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083" y="3931920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河流短小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676083" y="4514073"/>
            <a:ext cx="16557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水流湍急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图片 125953" descr="30026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3" y="982663"/>
            <a:ext cx="4176712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55" name="图片 125954" descr="Tambora1"/>
          <p:cNvPicPr>
            <a:picLocks noChangeAspect="1"/>
          </p:cNvPicPr>
          <p:nvPr/>
        </p:nvPicPr>
        <p:blipFill>
          <a:blip r:embed="rId3"/>
          <a:srcRect l="8888" r="8888"/>
          <a:stretch>
            <a:fillRect/>
          </a:stretch>
        </p:blipFill>
        <p:spPr>
          <a:xfrm>
            <a:off x="6248400" y="3765550"/>
            <a:ext cx="4229100" cy="2903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56" name="图片 125955" descr="s055dt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25" y="976313"/>
            <a:ext cx="4343400" cy="2668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57" name="图片 125956" descr="菲律宾火山"/>
          <p:cNvPicPr>
            <a:picLocks noChangeAspect="1"/>
          </p:cNvPicPr>
          <p:nvPr/>
        </p:nvPicPr>
        <p:blipFill>
          <a:blip r:embed="rId5"/>
          <a:srcRect r="16429" b="22411"/>
          <a:stretch>
            <a:fillRect/>
          </a:stretch>
        </p:blipFill>
        <p:spPr>
          <a:xfrm>
            <a:off x="1828800" y="3767138"/>
            <a:ext cx="4191000" cy="290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5958" name="文本框 125957"/>
          <p:cNvSpPr txBox="1"/>
          <p:nvPr/>
        </p:nvSpPr>
        <p:spPr>
          <a:xfrm>
            <a:off x="2063750" y="0"/>
            <a:ext cx="8135938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125959" name="文本框 125958"/>
          <p:cNvSpPr txBox="1"/>
          <p:nvPr/>
        </p:nvSpPr>
        <p:spPr>
          <a:xfrm>
            <a:off x="1631950" y="115888"/>
            <a:ext cx="8893175" cy="706755"/>
          </a:xfrm>
          <a:prstGeom prst="rect">
            <a:avLst/>
          </a:prstGeom>
          <a:solidFill>
            <a:srgbClr val="F7F7F7"/>
          </a:solidFill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火山国”</a:t>
            </a:r>
            <a:r>
              <a:rPr lang="en-US" altLang="zh-CN" sz="4000" b="1">
                <a:solidFill>
                  <a:srgbClr val="FF33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印度尼西亚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火山最多的国家）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6"/>
          <p:cNvGrpSpPr/>
          <p:nvPr/>
        </p:nvGrpSpPr>
        <p:grpSpPr>
          <a:xfrm>
            <a:off x="395288" y="1052513"/>
            <a:ext cx="8208962" cy="5761037"/>
            <a:chOff x="1331913" y="2381250"/>
            <a:chExt cx="6624637" cy="4432300"/>
          </a:xfrm>
        </p:grpSpPr>
        <p:pic>
          <p:nvPicPr>
            <p:cNvPr id="41988" name="Picture 8" descr="地震带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31913" y="2381250"/>
              <a:ext cx="6624637" cy="44323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1989" name="Rectangle 6"/>
            <p:cNvSpPr/>
            <p:nvPr/>
          </p:nvSpPr>
          <p:spPr>
            <a:xfrm>
              <a:off x="3423903" y="4320323"/>
              <a:ext cx="1104106" cy="387815"/>
            </a:xfrm>
            <a:prstGeom prst="rect">
              <a:avLst/>
            </a:prstGeom>
            <a:noFill/>
            <a:ln w="857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7803" r="23604" b="19670"/>
          <a:stretch>
            <a:fillRect/>
          </a:stretch>
        </p:blipFill>
        <p:spPr>
          <a:xfrm>
            <a:off x="9079865" y="367665"/>
            <a:ext cx="2910205" cy="2381885"/>
          </a:xfrm>
          <a:prstGeom prst="ellipse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22860" y="283845"/>
            <a:ext cx="9883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>
                <a:ea typeface="SimSun" panose="02010600030101010101" pitchFamily="2" charset="-122"/>
              </a:rPr>
              <a:t>你能否用板块构造理论，解释印度尼西亚多火山的原因？</a:t>
            </a:r>
          </a:p>
        </p:txBody>
      </p:sp>
      <p:sp>
        <p:nvSpPr>
          <p:cNvPr id="31747" name="TextBox 7"/>
          <p:cNvSpPr txBox="1"/>
          <p:nvPr/>
        </p:nvSpPr>
        <p:spPr>
          <a:xfrm>
            <a:off x="7016115" y="3740785"/>
            <a:ext cx="4973955" cy="95313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地处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欧亚板块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太平洋板块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</a:p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印度洋板块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交界处，地壳活跃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/>
          <p:cNvPicPr>
            <a:picLocks noChangeAspect="1"/>
          </p:cNvPicPr>
          <p:nvPr/>
        </p:nvPicPr>
        <p:blipFill>
          <a:blip r:embed="rId2"/>
          <a:srcRect r="706" b="10034"/>
          <a:stretch>
            <a:fillRect/>
          </a:stretch>
        </p:blipFill>
        <p:spPr>
          <a:xfrm>
            <a:off x="1519873" y="807085"/>
            <a:ext cx="9151937" cy="621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7718" t="24453" r="6618" b="50861"/>
          <a:stretch>
            <a:fillRect/>
          </a:stretch>
        </p:blipFill>
        <p:spPr>
          <a:xfrm>
            <a:off x="5774055" y="-45085"/>
            <a:ext cx="6539865" cy="2153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49562" r="5868" b="26072"/>
          <a:stretch>
            <a:fillRect/>
          </a:stretch>
        </p:blipFill>
        <p:spPr>
          <a:xfrm>
            <a:off x="-361315" y="4601210"/>
            <a:ext cx="7515225" cy="222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20875" y="5135880"/>
            <a:ext cx="58832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火山喷发可能会引发巨大灾害，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人们应该远离火山！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5954395" y="485775"/>
            <a:ext cx="48463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但也有人选择在火山居住，这里土壤肥沃，为农作物的生长提供了丰富的养分。</a:t>
            </a:r>
          </a:p>
        </p:txBody>
      </p:sp>
      <p:sp>
        <p:nvSpPr>
          <p:cNvPr id="7" name="流程图: 终止 6"/>
          <p:cNvSpPr/>
          <p:nvPr/>
        </p:nvSpPr>
        <p:spPr>
          <a:xfrm>
            <a:off x="114935" y="83185"/>
            <a:ext cx="2637155" cy="681990"/>
          </a:xfrm>
          <a:prstGeom prst="flowChartTerminator">
            <a:avLst/>
          </a:prstGeom>
          <a:ln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火山的利与弊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6" descr="东南亚气候分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88" y="1628775"/>
            <a:ext cx="7200900" cy="50387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4" name="组合 143"/>
          <p:cNvGrpSpPr/>
          <p:nvPr/>
        </p:nvGrpSpPr>
        <p:grpSpPr>
          <a:xfrm>
            <a:off x="0" y="253145"/>
            <a:ext cx="12192000" cy="676986"/>
            <a:chOff x="0" y="253145"/>
            <a:chExt cx="12192000" cy="676986"/>
          </a:xfrm>
        </p:grpSpPr>
        <p:sp>
          <p:nvSpPr>
            <p:cNvPr id="145" name="矩形 3"/>
            <p:cNvSpPr>
              <a:spLocks noChangeArrowheads="1"/>
            </p:cNvSpPr>
            <p:nvPr/>
          </p:nvSpPr>
          <p:spPr bwMode="auto">
            <a:xfrm>
              <a:off x="1676183" y="295409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353324" y="253145"/>
              <a:ext cx="2806065" cy="523510"/>
              <a:chOff x="364475" y="353504"/>
              <a:chExt cx="2806065" cy="523510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364475" y="353504"/>
                <a:ext cx="554040" cy="523510"/>
              </a:xfrm>
              <a:prstGeom prst="rect">
                <a:avLst/>
              </a:prstGeom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925180" y="353504"/>
                <a:ext cx="2245360" cy="523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气 候</a:t>
                </a:r>
              </a:p>
            </p:txBody>
          </p:sp>
        </p:grpSp>
        <p:cxnSp>
          <p:nvCxnSpPr>
            <p:cNvPr id="147" name="直接连接符 146"/>
            <p:cNvCxnSpPr/>
            <p:nvPr/>
          </p:nvCxnSpPr>
          <p:spPr>
            <a:xfrm>
              <a:off x="0" y="930131"/>
              <a:ext cx="12192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3"/>
            <p:cNvSpPr>
              <a:spLocks noChangeArrowheads="1"/>
            </p:cNvSpPr>
            <p:nvPr/>
          </p:nvSpPr>
          <p:spPr bwMode="auto">
            <a:xfrm>
              <a:off x="10552554" y="284258"/>
              <a:ext cx="30861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defTabSz="913765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80755" name="Rectangle 179"/>
          <p:cNvSpPr/>
          <p:nvPr/>
        </p:nvSpPr>
        <p:spPr>
          <a:xfrm>
            <a:off x="327819" y="1989138"/>
            <a:ext cx="536575" cy="4113212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2000" b="1" dirty="0">
                <a:latin typeface="SimHei" panose="02010609060101010101" charset="-122"/>
                <a:ea typeface="SimHei" panose="02010609060101010101" charset="-122"/>
              </a:rPr>
              <a:t>中南半岛大部：热带季风气候</a:t>
            </a:r>
          </a:p>
        </p:txBody>
      </p:sp>
      <p:sp>
        <p:nvSpPr>
          <p:cNvPr id="280757" name="Line 181"/>
          <p:cNvSpPr/>
          <p:nvPr/>
        </p:nvSpPr>
        <p:spPr>
          <a:xfrm flipH="1">
            <a:off x="869950" y="3141663"/>
            <a:ext cx="2663825" cy="71437"/>
          </a:xfrm>
          <a:prstGeom prst="line">
            <a:avLst/>
          </a:prstGeom>
          <a:ln w="38100" cap="flat" cmpd="sng">
            <a:solidFill>
              <a:srgbClr val="3333FF"/>
            </a:solidFill>
            <a:prstDash val="sysDot"/>
            <a:headEnd type="none" w="med" len="med"/>
            <a:tailEnd type="triangle" w="med" len="med"/>
          </a:ln>
        </p:spPr>
      </p:sp>
      <p:grpSp>
        <p:nvGrpSpPr>
          <p:cNvPr id="2" name="组合 10"/>
          <p:cNvGrpSpPr/>
          <p:nvPr/>
        </p:nvGrpSpPr>
        <p:grpSpPr>
          <a:xfrm>
            <a:off x="4902200" y="2124075"/>
            <a:ext cx="3883820" cy="4113213"/>
            <a:chOff x="4902200" y="2124075"/>
            <a:chExt cx="3883820" cy="4113213"/>
          </a:xfrm>
        </p:grpSpPr>
        <p:sp>
          <p:nvSpPr>
            <p:cNvPr id="44039" name="Rectangle 180"/>
            <p:cNvSpPr/>
            <p:nvPr/>
          </p:nvSpPr>
          <p:spPr>
            <a:xfrm>
              <a:off x="8249445" y="2124075"/>
              <a:ext cx="536575" cy="4113213"/>
            </a:xfrm>
            <a:prstGeom prst="rect">
              <a:avLst/>
            </a:prstGeom>
            <a:solidFill>
              <a:srgbClr val="FFFF99"/>
            </a:solidFill>
            <a:ln w="9525">
              <a:noFill/>
            </a:ln>
          </p:spPr>
          <p:txBody>
            <a:bodyPr vert="eaVert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zh-CN" altLang="en-US" sz="2000" b="1" dirty="0">
                  <a:latin typeface="SimHei" panose="02010609060101010101" charset="-122"/>
                  <a:ea typeface="SimHei" panose="02010609060101010101" charset="-122"/>
                </a:rPr>
                <a:t>马来群岛大部：热带雨林气候</a:t>
              </a:r>
            </a:p>
          </p:txBody>
        </p:sp>
        <p:sp>
          <p:nvSpPr>
            <p:cNvPr id="44040" name="Line 182"/>
            <p:cNvSpPr/>
            <p:nvPr/>
          </p:nvSpPr>
          <p:spPr>
            <a:xfrm flipV="1">
              <a:off x="4902200" y="3644900"/>
              <a:ext cx="3313113" cy="1439863"/>
            </a:xfrm>
            <a:prstGeom prst="line">
              <a:avLst/>
            </a:prstGeom>
            <a:ln w="38100" cap="flat" cmpd="sng">
              <a:solidFill>
                <a:srgbClr val="3333FF"/>
              </a:solidFill>
              <a:prstDash val="sysDot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75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8" y="120650"/>
            <a:ext cx="2592387" cy="2228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207645"/>
            <a:ext cx="2663825" cy="2211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83" y="30798"/>
            <a:ext cx="3060700" cy="2408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83" y="53975"/>
            <a:ext cx="3030537" cy="2519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2" name="TextBox 6"/>
          <p:cNvSpPr txBox="1"/>
          <p:nvPr/>
        </p:nvSpPr>
        <p:spPr>
          <a:xfrm>
            <a:off x="788988" y="2438718"/>
            <a:ext cx="12239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A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45063" name="TextBox 7"/>
          <p:cNvSpPr txBox="1"/>
          <p:nvPr/>
        </p:nvSpPr>
        <p:spPr>
          <a:xfrm>
            <a:off x="3719830" y="2439035"/>
            <a:ext cx="12239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B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45064" name="TextBox 8"/>
          <p:cNvSpPr txBox="1"/>
          <p:nvPr/>
        </p:nvSpPr>
        <p:spPr>
          <a:xfrm>
            <a:off x="6473825" y="2439035"/>
            <a:ext cx="12239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   C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45065" name="TextBox 9"/>
          <p:cNvSpPr txBox="1"/>
          <p:nvPr/>
        </p:nvSpPr>
        <p:spPr>
          <a:xfrm>
            <a:off x="9730105" y="2573338"/>
            <a:ext cx="12239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D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45066" name="TextBox 10"/>
          <p:cNvSpPr txBox="1"/>
          <p:nvPr/>
        </p:nvSpPr>
        <p:spPr>
          <a:xfrm>
            <a:off x="789305" y="3742055"/>
            <a:ext cx="126257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中南半岛主要的气候类型是上图中的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_______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，气候特征：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_________________________</a:t>
            </a:r>
          </a:p>
          <a:p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马来群岛主要的气候类型是上图中的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_______,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气候特征：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____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___________________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24220" y="3483928"/>
            <a:ext cx="828507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endParaRPr lang="zh-CN" altLang="en-US" sz="36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24220" y="4293870"/>
            <a:ext cx="16465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endParaRPr lang="zh-CN" altLang="en-US" sz="36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5"/>
          <p:cNvSpPr txBox="1"/>
          <p:nvPr/>
        </p:nvSpPr>
        <p:spPr>
          <a:xfrm>
            <a:off x="8400259" y="3618717"/>
            <a:ext cx="379174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全年高温，旱雨季分明</a:t>
            </a:r>
          </a:p>
        </p:txBody>
      </p:sp>
      <p:sp>
        <p:nvSpPr>
          <p:cNvPr id="3" name="TextBox 15"/>
          <p:cNvSpPr txBox="1"/>
          <p:nvPr/>
        </p:nvSpPr>
        <p:spPr>
          <a:xfrm>
            <a:off x="8724583" y="4293870"/>
            <a:ext cx="3115647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全年高温多雨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组合 6"/>
          <p:cNvGrpSpPr/>
          <p:nvPr/>
        </p:nvGrpSpPr>
        <p:grpSpPr>
          <a:xfrm>
            <a:off x="1600200" y="1625600"/>
            <a:ext cx="9048750" cy="3459163"/>
            <a:chOff x="76200" y="1625600"/>
            <a:chExt cx="9048750" cy="3459163"/>
          </a:xfrm>
        </p:grpSpPr>
        <p:pic>
          <p:nvPicPr>
            <p:cNvPr id="46086" name="Picture 2" descr="冬季风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" y="1625600"/>
              <a:ext cx="4552950" cy="345916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6087" name="Picture 3" descr="夏季风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625600"/>
              <a:ext cx="4552950" cy="345916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83654" name="Text Box 6">
            <a:hlinkClick r:id="rId4" action="ppaction://hlinksldjump"/>
          </p:cNvPr>
          <p:cNvSpPr txBox="1"/>
          <p:nvPr/>
        </p:nvSpPr>
        <p:spPr>
          <a:xfrm>
            <a:off x="1600835" y="5181600"/>
            <a:ext cx="4037965" cy="70675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CC3300"/>
                </a:solidFill>
                <a:latin typeface="Arial" panose="020B0604020202020204" pitchFamily="34" charset="0"/>
              </a:rPr>
              <a:t>11</a:t>
            </a:r>
            <a:r>
              <a:rPr lang="zh-CN" altLang="en-US" sz="2000" b="1" dirty="0">
                <a:solidFill>
                  <a:srgbClr val="CC3300"/>
                </a:solidFill>
                <a:latin typeface="Arial" panose="020B0604020202020204" pitchFamily="34" charset="0"/>
              </a:rPr>
              <a:t>月到次年</a:t>
            </a:r>
            <a:r>
              <a:rPr lang="en-US" altLang="zh-CN" sz="2000" b="1" dirty="0">
                <a:solidFill>
                  <a:srgbClr val="CC33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rgbClr val="CC3300"/>
                </a:solidFill>
                <a:latin typeface="Arial" panose="020B0604020202020204" pitchFamily="34" charset="0"/>
              </a:rPr>
              <a:t>月，盛行东北风，风从大陆吹向海洋降水少，形成旱季</a:t>
            </a:r>
          </a:p>
        </p:txBody>
      </p:sp>
      <p:sp>
        <p:nvSpPr>
          <p:cNvPr id="46084" name="Text Box 9"/>
          <p:cNvSpPr txBox="1"/>
          <p:nvPr/>
        </p:nvSpPr>
        <p:spPr>
          <a:xfrm>
            <a:off x="3000375" y="476250"/>
            <a:ext cx="6192838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东南亚季风气候的成因</a:t>
            </a:r>
          </a:p>
        </p:txBody>
      </p:sp>
      <p:sp>
        <p:nvSpPr>
          <p:cNvPr id="283658" name="Text Box 10"/>
          <p:cNvSpPr txBox="1"/>
          <p:nvPr/>
        </p:nvSpPr>
        <p:spPr>
          <a:xfrm>
            <a:off x="6399530" y="5194300"/>
            <a:ext cx="4133215" cy="706755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FFFF99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C33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 dirty="0">
                <a:solidFill>
                  <a:srgbClr val="CC3300"/>
                </a:solidFill>
                <a:latin typeface="Arial" panose="020B0604020202020204" pitchFamily="34" charset="0"/>
              </a:rPr>
              <a:t>月到</a:t>
            </a:r>
            <a:r>
              <a:rPr lang="en-US" altLang="zh-CN" sz="2000" b="1" dirty="0">
                <a:solidFill>
                  <a:srgbClr val="CC3300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2000" b="1" dirty="0">
                <a:solidFill>
                  <a:srgbClr val="CC3300"/>
                </a:solidFill>
                <a:latin typeface="Arial" panose="020B0604020202020204" pitchFamily="34" charset="0"/>
              </a:rPr>
              <a:t>月，盛行西南风，风从海洋吹向大陆降水多，形成雨季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4380865" y="1123315"/>
            <a:ext cx="5186045" cy="1597843"/>
          </a:xfrm>
          <a:prstGeom prst="irregularSeal1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巨大的海陆差异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3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3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4" grpId="0" bldLvl="0" animBg="1"/>
      <p:bldP spid="283658" grpId="0" bldLvl="0" animBg="1"/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/>
          <p:nvPr/>
        </p:nvSpPr>
        <p:spPr>
          <a:xfrm>
            <a:off x="292100" y="1291590"/>
            <a:ext cx="11196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3300"/>
                </a:solidFill>
                <a:latin typeface="Arial" panose="020B0604020202020204" pitchFamily="34" charset="0"/>
              </a:rPr>
              <a:t>请根据所学知识，对比中南半岛和马来群岛的自然地理特征</a:t>
            </a:r>
          </a:p>
        </p:txBody>
      </p:sp>
      <p:graphicFrame>
        <p:nvGraphicFramePr>
          <p:cNvPr id="287777" name="Group 33"/>
          <p:cNvGraphicFramePr>
            <a:graphicFrameLocks noGrp="1"/>
          </p:cNvGraphicFramePr>
          <p:nvPr/>
        </p:nvGraphicFramePr>
        <p:xfrm>
          <a:off x="1890713" y="2349500"/>
          <a:ext cx="8382000" cy="3889375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483CE2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地区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483CE2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地形特征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483CE2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气候特征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483CE2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河流特征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16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中南半岛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马来群岛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7848" name="Group 104"/>
          <p:cNvGraphicFramePr>
            <a:graphicFrameLocks noGrp="1"/>
          </p:cNvGraphicFramePr>
          <p:nvPr/>
        </p:nvGraphicFramePr>
        <p:xfrm>
          <a:off x="1919288" y="2349500"/>
          <a:ext cx="8382000" cy="388747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483CE2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483CE2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483CE2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483CE2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7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北高南低、山河相间、纵列分布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全年高温，一年分为旱雨两季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自北向南流，上游急、下游缓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地形崎岖多山岭，平原少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终年高温多雨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河流短小湍急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燕尾形 2"/>
          <p:cNvSpPr/>
          <p:nvPr/>
        </p:nvSpPr>
        <p:spPr>
          <a:xfrm>
            <a:off x="404495" y="256540"/>
            <a:ext cx="2592705" cy="864235"/>
          </a:xfrm>
          <a:prstGeom prst="chevro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</a:rPr>
              <a:t>比一比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7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"/>
          <p:cNvSpPr/>
          <p:nvPr/>
        </p:nvSpPr>
        <p:spPr>
          <a:xfrm>
            <a:off x="295275" y="200660"/>
            <a:ext cx="3138805" cy="864235"/>
          </a:xfrm>
          <a:prstGeom prst="chevro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</a:rPr>
              <a:t>当堂过关</a:t>
            </a:r>
          </a:p>
        </p:txBody>
      </p:sp>
      <p:pic>
        <p:nvPicPr>
          <p:cNvPr id="107374288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830" y="706755"/>
            <a:ext cx="3215640" cy="3176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83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85" y="1268730"/>
            <a:ext cx="3242945" cy="2459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132205" y="3728720"/>
            <a:ext cx="1036764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读上图，回答下列问题。</a:t>
            </a:r>
          </a:p>
          <a:p>
            <a:r>
              <a:rPr lang="zh-CN" altLang="en-US" sz="2400" b="1" dirty="0"/>
              <a:t>（1）A为___________半岛，读图可知其地形地势特点为___________________________________________  </a:t>
            </a:r>
          </a:p>
          <a:p>
            <a:r>
              <a:rPr lang="zh-CN" altLang="en-US" sz="2400" b="1" dirty="0"/>
              <a:t>（2）图2中甲表示_________________气候，主要分布在图1中的________地（填字母），每年</a:t>
            </a:r>
            <a:r>
              <a:rPr lang="en-US" altLang="zh-CN" sz="2400" b="1" dirty="0"/>
              <a:t>6-10</a:t>
            </a:r>
            <a:r>
              <a:rPr lang="zh-CN" altLang="en-US" sz="2400" b="1" dirty="0">
                <a:ea typeface="SimSun" panose="02010600030101010101" pitchFamily="2" charset="-122"/>
              </a:rPr>
              <a:t>月盛行来自</a:t>
            </a:r>
            <a:r>
              <a:rPr lang="en-US" altLang="zh-CN" sz="2400" b="1" dirty="0">
                <a:ea typeface="SimSun" panose="02010600030101010101" pitchFamily="2" charset="-122"/>
              </a:rPr>
              <a:t>_____</a:t>
            </a:r>
            <a:r>
              <a:rPr lang="zh-CN" altLang="zh-CN" sz="2400" b="1" dirty="0">
                <a:ea typeface="SimSun" panose="02010600030101010101" pitchFamily="2" charset="-122"/>
              </a:rPr>
              <a:t>洋</a:t>
            </a:r>
            <a:r>
              <a:rPr lang="en-US" altLang="zh-CN" sz="2400" b="1" dirty="0">
                <a:ea typeface="SimSun" panose="02010600030101010101" pitchFamily="2" charset="-122"/>
              </a:rPr>
              <a:t>_______</a:t>
            </a:r>
            <a:r>
              <a:rPr lang="zh-CN" altLang="zh-CN" sz="2400" b="1" dirty="0">
                <a:ea typeface="SimSun" panose="02010600030101010101" pitchFamily="2" charset="-122"/>
              </a:rPr>
              <a:t>风</a:t>
            </a:r>
            <a:r>
              <a:rPr lang="zh-CN" altLang="en-US" sz="2400" b="1" dirty="0"/>
              <a:t>；乙表示___________气候，主要分布在图1中的________地（填字母） </a:t>
            </a:r>
          </a:p>
          <a:p>
            <a:r>
              <a:rPr lang="zh-CN" altLang="en-US" sz="2400" b="1" dirty="0"/>
              <a:t>（3）该地区多地震发生，用板块理论解释原因________________________________________________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6380" y="4022699"/>
            <a:ext cx="1011179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中南</a:t>
            </a:r>
          </a:p>
        </p:txBody>
      </p:sp>
      <p:sp>
        <p:nvSpPr>
          <p:cNvPr id="4" name="TextBox 15"/>
          <p:cNvSpPr txBox="1"/>
          <p:nvPr/>
        </p:nvSpPr>
        <p:spPr>
          <a:xfrm>
            <a:off x="2033309" y="4416118"/>
            <a:ext cx="53378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北高南低，山河相间，纵列分布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4339590" y="4760595"/>
            <a:ext cx="22898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热带季风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9979608" y="4616818"/>
            <a:ext cx="765395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7" name="TextBox 15"/>
          <p:cNvSpPr txBox="1"/>
          <p:nvPr/>
        </p:nvSpPr>
        <p:spPr>
          <a:xfrm>
            <a:off x="9423400" y="5160010"/>
            <a:ext cx="24155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热带雨林</a:t>
            </a:r>
          </a:p>
        </p:txBody>
      </p:sp>
      <p:sp>
        <p:nvSpPr>
          <p:cNvPr id="8" name="TextBox 15"/>
          <p:cNvSpPr txBox="1"/>
          <p:nvPr/>
        </p:nvSpPr>
        <p:spPr>
          <a:xfrm>
            <a:off x="4807903" y="5420678"/>
            <a:ext cx="822325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1747" name="TextBox 7"/>
          <p:cNvSpPr txBox="1"/>
          <p:nvPr/>
        </p:nvSpPr>
        <p:spPr>
          <a:xfrm>
            <a:off x="1435100" y="6169978"/>
            <a:ext cx="95408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地处欧亚板块、太平洋板块、印度洋板块交界处，地壳活跃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498590" y="2113280"/>
            <a:ext cx="798195" cy="770255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6893560" y="5159693"/>
            <a:ext cx="1295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西南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5777230" y="5159693"/>
            <a:ext cx="1295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印度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5" grpId="0"/>
      <p:bldP spid="6" grpId="0"/>
      <p:bldP spid="7" grpId="0"/>
      <p:bldP spid="8" grpId="0"/>
      <p:bldP spid="31747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295275" y="200660"/>
            <a:ext cx="5179402" cy="864235"/>
          </a:xfrm>
          <a:prstGeom prst="chevro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导学案参考答案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07476"/>
            <a:ext cx="1219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温故知新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1.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纬线纬度位置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2.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海洋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3.</a:t>
            </a:r>
            <a:r>
              <a:rPr lang="zh-CN" altLang="en-US" sz="2400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主要地形、地势起伏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4.</a:t>
            </a:r>
            <a:r>
              <a:rPr lang="zh-CN" altLang="en-US" sz="2400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气温、降水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5.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流量、流速、水位季节变化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课前预习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一、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、东南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2.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中南半岛马来群岛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3.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北部延伸到北回归线以北，南部深入到赤道以南，大部分在热带。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4.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东南亚地处亚洲与大洋洲，印度洋与太平洋的“十字路口”，通过马六甲海峡联结欧洲、印度洋沿岸港口与太平洋西岸港口。是世界海洋运输和航空运输的重要枢纽。</a:t>
            </a:r>
            <a:endParaRPr lang="zh-CN" altLang="en-US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5.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马六甲马来半岛苏门答腊岛新加坡</a:t>
            </a:r>
            <a:endParaRPr lang="zh-CN" altLang="en-US" sz="48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http://img3.bjsoyo.com/images/news/2014/11/20/600574DA1633CFDA718C15DC8BFF4BD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141605"/>
            <a:ext cx="10217785" cy="6387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7" name="TextBox 5"/>
          <p:cNvSpPr txBox="1"/>
          <p:nvPr/>
        </p:nvSpPr>
        <p:spPr>
          <a:xfrm>
            <a:off x="3203575" y="6165850"/>
            <a:ext cx="2089150" cy="522288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海滩风光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295275" y="200660"/>
            <a:ext cx="5179402" cy="864235"/>
          </a:xfrm>
          <a:prstGeom prst="chevro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导学案参考答案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07476"/>
            <a:ext cx="119809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反馈练习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D</a:t>
            </a:r>
            <a:endParaRPr lang="zh-CN" altLang="en-US" sz="24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B</a:t>
            </a:r>
            <a:endParaRPr lang="zh-CN" altLang="en-US" sz="24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课堂探究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二、东南亚的地形、气候和河流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1.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北高南低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2.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山河相间，纵列分布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3.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水流湍急水流平缓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4.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山地小崎岖短小湍急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5.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印度尼西亚地处欧亚板块、太平洋板块、印度洋板块交界处，地壳活跃。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6.</a:t>
            </a: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热带季风气候全年高温，旱雨季分明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热带雨林气候全年高温多雨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295275" y="200660"/>
            <a:ext cx="5179402" cy="864235"/>
          </a:xfrm>
          <a:prstGeom prst="chevro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导学案参考答案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5193" y="1956186"/>
          <a:ext cx="10725885" cy="3518491"/>
        </p:xfrm>
        <a:graphic>
          <a:graphicData uri="http://schemas.openxmlformats.org/drawingml/2006/table">
            <a:tbl>
              <a:tblPr/>
              <a:tblGrid>
                <a:gridCol w="130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3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3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6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地形特征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气候类型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气候特征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河流特征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3045"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中南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半岛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北高南低、山河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相间、纵列分布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热带季风气候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全年高温，一年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分为旱雨两季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自北向南流，上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游急、下游缓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3045"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马来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群岛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地形崎岖多山岭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2400" kern="1200" dirty="0"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，平原少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热带雨林气候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终年高温多雨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河流短小湍急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393" name="Rectangle 1"/>
          <p:cNvSpPr>
            <a:spLocks noChangeArrowheads="1"/>
          </p:cNvSpPr>
          <p:nvPr/>
        </p:nvSpPr>
        <p:spPr bwMode="auto">
          <a:xfrm>
            <a:off x="0" y="-140677"/>
            <a:ext cx="10421815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反馈练习</a:t>
            </a:r>
            <a:endParaRPr kumimoji="0" 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6184" y="5486180"/>
            <a:ext cx="112893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6675"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indent="666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课后练习</a:t>
            </a:r>
          </a:p>
          <a:p>
            <a:pPr indent="66675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zh-CN" altLang="en-US" sz="28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   </a:t>
            </a:r>
            <a:r>
              <a:rPr lang="en-US" sz="28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zh-CN" altLang="en-US" sz="28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   </a:t>
            </a:r>
            <a:r>
              <a:rPr lang="en-US" sz="28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zh-CN" altLang="en-US" sz="28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   </a:t>
            </a:r>
            <a:r>
              <a:rPr lang="en-US" sz="2800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C</a:t>
            </a:r>
            <a:endParaRPr lang="zh-CN" altLang="en-US" sz="2800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2" descr="http://www.taopic.com/uploads/allimg/130105/240403-130105150A6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27953"/>
            <a:ext cx="8986838" cy="5976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TextBox 4"/>
          <p:cNvSpPr txBox="1"/>
          <p:nvPr/>
        </p:nvSpPr>
        <p:spPr>
          <a:xfrm>
            <a:off x="4373880" y="6222048"/>
            <a:ext cx="2303463" cy="523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岛上的居民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" y="44450"/>
            <a:ext cx="899795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5" name="TextBox 4"/>
          <p:cNvSpPr txBox="1"/>
          <p:nvPr/>
        </p:nvSpPr>
        <p:spPr>
          <a:xfrm>
            <a:off x="4018598" y="6165850"/>
            <a:ext cx="1655762" cy="522288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高脚屋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2" descr="http://upload.17u.com/uploadfile/2014/12/03/2/2014120311422104254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8" y="374333"/>
            <a:ext cx="9231312" cy="5005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9" name="TextBox 4"/>
          <p:cNvSpPr txBox="1"/>
          <p:nvPr/>
        </p:nvSpPr>
        <p:spPr>
          <a:xfrm>
            <a:off x="3101023" y="5812790"/>
            <a:ext cx="3816350" cy="523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种类繁多的热带水果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2" descr="http://tuan.cctcct.com/UploadFile/image/article/201311/181131654765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" y="199390"/>
            <a:ext cx="8361363" cy="6270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3" name="TextBox 4"/>
          <p:cNvSpPr txBox="1"/>
          <p:nvPr/>
        </p:nvSpPr>
        <p:spPr>
          <a:xfrm>
            <a:off x="6131560" y="5651183"/>
            <a:ext cx="3095625" cy="522287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曼谷的水上集市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http://att2.citysbs.com/hangzhou/2012/06/19/23/middle_235946_16711340121586621_8c5bb83ee4a48a4caa299877033a68d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58" y="600075"/>
            <a:ext cx="8208962" cy="5472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TextBox 5"/>
          <p:cNvSpPr txBox="1"/>
          <p:nvPr/>
        </p:nvSpPr>
        <p:spPr>
          <a:xfrm>
            <a:off x="9012555" y="2787333"/>
            <a:ext cx="2808288" cy="523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发达的旅游业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2" descr="http://img.lotour.net/Photo/201302/2013020716133879475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165100"/>
            <a:ext cx="8853488" cy="5856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5" name="TextBox 4"/>
          <p:cNvSpPr txBox="1"/>
          <p:nvPr/>
        </p:nvSpPr>
        <p:spPr>
          <a:xfrm>
            <a:off x="4130040" y="6092825"/>
            <a:ext cx="3598863" cy="523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新加坡的鱼尾狮公园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xlu0yox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1159</Words>
  <Application>Microsoft Office PowerPoint</Application>
  <PresentationFormat>宽屏</PresentationFormat>
  <Paragraphs>261</Paragraphs>
  <Slides>31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 Unicode MS</vt:lpstr>
      <vt:lpstr>DFKai-SB</vt:lpstr>
      <vt:lpstr>FZZhengHeiS-R-GB</vt:lpstr>
      <vt:lpstr>Haan Baekje M</vt:lpstr>
      <vt:lpstr>SimHei</vt:lpstr>
      <vt:lpstr>Microsoft YaHei</vt:lpstr>
      <vt:lpstr>Arial</vt:lpstr>
      <vt:lpstr>Calibri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会玲 郭</cp:lastModifiedBy>
  <cp:revision>181</cp:revision>
  <dcterms:created xsi:type="dcterms:W3CDTF">2016-07-16T08:53:00Z</dcterms:created>
  <dcterms:modified xsi:type="dcterms:W3CDTF">2020-03-17T08:06:32Z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